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55"/>
  </p:notesMasterIdLst>
  <p:handoutMasterIdLst>
    <p:handoutMasterId r:id="rId56"/>
  </p:handoutMasterIdLst>
  <p:sldIdLst>
    <p:sldId id="256" r:id="rId5"/>
    <p:sldId id="459" r:id="rId6"/>
    <p:sldId id="388" r:id="rId7"/>
    <p:sldId id="413" r:id="rId8"/>
    <p:sldId id="380" r:id="rId9"/>
    <p:sldId id="428" r:id="rId10"/>
    <p:sldId id="435" r:id="rId11"/>
    <p:sldId id="458" r:id="rId12"/>
    <p:sldId id="429" r:id="rId13"/>
    <p:sldId id="430" r:id="rId14"/>
    <p:sldId id="431" r:id="rId15"/>
    <p:sldId id="482" r:id="rId16"/>
    <p:sldId id="432" r:id="rId17"/>
    <p:sldId id="433" r:id="rId18"/>
    <p:sldId id="457" r:id="rId19"/>
    <p:sldId id="456" r:id="rId20"/>
    <p:sldId id="436" r:id="rId21"/>
    <p:sldId id="437" r:id="rId22"/>
    <p:sldId id="393" r:id="rId23"/>
    <p:sldId id="438" r:id="rId24"/>
    <p:sldId id="439" r:id="rId25"/>
    <p:sldId id="460" r:id="rId26"/>
    <p:sldId id="448" r:id="rId27"/>
    <p:sldId id="449" r:id="rId28"/>
    <p:sldId id="446" r:id="rId29"/>
    <p:sldId id="444" r:id="rId30"/>
    <p:sldId id="445" r:id="rId31"/>
    <p:sldId id="451" r:id="rId32"/>
    <p:sldId id="447" r:id="rId33"/>
    <p:sldId id="450" r:id="rId34"/>
    <p:sldId id="443" r:id="rId35"/>
    <p:sldId id="452" r:id="rId36"/>
    <p:sldId id="479" r:id="rId37"/>
    <p:sldId id="463" r:id="rId38"/>
    <p:sldId id="464" r:id="rId39"/>
    <p:sldId id="469" r:id="rId40"/>
    <p:sldId id="470" r:id="rId41"/>
    <p:sldId id="471" r:id="rId42"/>
    <p:sldId id="472" r:id="rId43"/>
    <p:sldId id="474" r:id="rId44"/>
    <p:sldId id="475" r:id="rId45"/>
    <p:sldId id="465" r:id="rId46"/>
    <p:sldId id="466" r:id="rId47"/>
    <p:sldId id="467" r:id="rId48"/>
    <p:sldId id="468" r:id="rId49"/>
    <p:sldId id="480" r:id="rId50"/>
    <p:sldId id="483" r:id="rId51"/>
    <p:sldId id="478" r:id="rId52"/>
    <p:sldId id="481" r:id="rId53"/>
    <p:sldId id="461" r:id="rId54"/>
  </p:sldIdLst>
  <p:sldSz cx="9144000" cy="6858000" type="screen4x3"/>
  <p:notesSz cx="6799263" cy="99298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Temni slog 1 – poudarek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Temen slo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Temen slog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8" autoAdjust="0"/>
    <p:restoredTop sz="94660"/>
  </p:normalViewPr>
  <p:slideViewPr>
    <p:cSldViewPr>
      <p:cViewPr varScale="1">
        <p:scale>
          <a:sx n="105" d="100"/>
          <a:sy n="105" d="100"/>
        </p:scale>
        <p:origin x="166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3180" y="-9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82507825-8529-4B4B-97B0-58DFFD3405C8}" type="datetimeFigureOut">
              <a:rPr lang="sl-SI" smtClean="0"/>
              <a:pPr/>
              <a:t>9. 09. 2021</a:t>
            </a:fld>
            <a:endParaRPr lang="sl-SI"/>
          </a:p>
        </p:txBody>
      </p:sp>
      <p:sp>
        <p:nvSpPr>
          <p:cNvPr id="4" name="Ograda noge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1E06B28D-31DF-4F79-8439-A95A0F237830}" type="slidenum">
              <a:rPr lang="sl-SI" smtClean="0"/>
              <a:pPr/>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5BF719EA-6195-4091-963B-595724FFC946}" type="datetimeFigureOut">
              <a:rPr lang="sl-SI" smtClean="0"/>
              <a:pPr/>
              <a:t>9. 09. 2021</a:t>
            </a:fld>
            <a:endParaRPr lang="sl-SI"/>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C5BB775F-F8D6-4738-A0EF-069010D5B146}" type="slidenum">
              <a:rPr lang="sl-SI" smtClean="0"/>
              <a:pPr/>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7. marca je bil v Glazerjevi dvorani UKM ustanovljen Klub prijateljev Univerzitetne knjižnice Maribor. Ustanovitev je bila svečan dogodek z namenom zbrati ljudi, ki knjižnico poznajo, jo imajo radi, z njo tako ali drugače sodelujejo in jih povabiti, da s svojim znanjem, ugledom, zamislimi in energijo prispevajo k njenemu razvoju in ugledu. </a:t>
            </a:r>
          </a:p>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3</a:t>
            </a:fld>
            <a:endParaRPr lang="sl-SI"/>
          </a:p>
        </p:txBody>
      </p:sp>
    </p:spTree>
    <p:extLst>
      <p:ext uri="{BB962C8B-B14F-4D97-AF65-F5344CB8AC3E}">
        <p14:creationId xmlns:p14="http://schemas.microsoft.com/office/powerpoint/2010/main" val="183161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Predsedovanje Klubu prevzame mlajša</a:t>
            </a:r>
            <a:r>
              <a:rPr lang="sl-SI" baseline="0" dirty="0"/>
              <a:t> generacija, - dr. Andraž Stožer - s tem pa zastavimo tudi nov koncept delovanja in pridobivanja članov iz vrst študentov in mlajših sodelavcev na UM.</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20</a:t>
            </a:fld>
            <a:endParaRPr lang="sl-SI"/>
          </a:p>
        </p:txBody>
      </p:sp>
    </p:spTree>
    <p:extLst>
      <p:ext uri="{BB962C8B-B14F-4D97-AF65-F5344CB8AC3E}">
        <p14:creationId xmlns:p14="http://schemas.microsoft.com/office/powerpoint/2010/main" val="86652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Pogovor z nagrajencem je vodil pisec</a:t>
            </a:r>
            <a:r>
              <a:rPr lang="sl-SI" baseline="0" dirty="0"/>
              <a:t> in programski direktor Beletrine Aleš Šteger.</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21</a:t>
            </a:fld>
            <a:endParaRPr lang="sl-SI"/>
          </a:p>
        </p:txBody>
      </p:sp>
    </p:spTree>
    <p:extLst>
      <p:ext uri="{BB962C8B-B14F-4D97-AF65-F5344CB8AC3E}">
        <p14:creationId xmlns:p14="http://schemas.microsoft.com/office/powerpoint/2010/main" val="2354219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Knjižnica je tako v devetih letih lahko svojo ponudbo uporabnikom obogatila z marsikatero pridobitvijo, ki si je sicer ne bi mogla privoščiti – v prvih letih so to bili tablični računalniki, videokamera in </a:t>
            </a:r>
            <a:r>
              <a:rPr lang="sl-SI" sz="1200" kern="1200" dirty="0" err="1">
                <a:solidFill>
                  <a:schemeClr val="tx1"/>
                </a:solidFill>
                <a:effectLst/>
                <a:latin typeface="+mn-lt"/>
                <a:ea typeface="+mn-ea"/>
                <a:cs typeface="+mn-cs"/>
              </a:rPr>
              <a:t>klavinova</a:t>
            </a:r>
            <a:r>
              <a:rPr lang="sl-SI" sz="1200" kern="1200" dirty="0">
                <a:solidFill>
                  <a:schemeClr val="tx1"/>
                </a:solidFill>
                <a:effectLst/>
                <a:latin typeface="+mn-lt"/>
                <a:ea typeface="+mn-ea"/>
                <a:cs typeface="+mn-cs"/>
              </a:rPr>
              <a:t>, nato glasbeni fotelj, kiosk za branje novic in 3D-tiskalnik. Sledila je finančna pomoč s sredstvi prispevkov članov za ureditev menjalnice knjig Živa veriga, Glazerjeve knjižnice, naposled pa še za ureditvi domoznanske čitalnice s policami in lično omaro za </a:t>
            </a:r>
            <a:r>
              <a:rPr lang="sl-SI" sz="1200" kern="1200" dirty="0" err="1">
                <a:solidFill>
                  <a:schemeClr val="tx1"/>
                </a:solidFill>
                <a:effectLst/>
                <a:latin typeface="+mn-lt"/>
                <a:ea typeface="+mn-ea"/>
                <a:cs typeface="+mn-cs"/>
              </a:rPr>
              <a:t>faksimilirane</a:t>
            </a:r>
            <a:r>
              <a:rPr lang="sl-SI" sz="1200" kern="1200" dirty="0">
                <a:solidFill>
                  <a:schemeClr val="tx1"/>
                </a:solidFill>
                <a:effectLst/>
                <a:latin typeface="+mn-lt"/>
                <a:ea typeface="+mn-ea"/>
                <a:cs typeface="+mn-cs"/>
              </a:rPr>
              <a:t> izdaje ter za ureditev šahovskega kotička. Donacije so bile raznolike, a vsakokrat znova pomembne.</a:t>
            </a:r>
          </a:p>
          <a:p>
            <a:r>
              <a:rPr lang="sl-SI" sz="1200" kern="1200" dirty="0">
                <a:solidFill>
                  <a:schemeClr val="tx1"/>
                </a:solidFill>
                <a:effectLst/>
                <a:latin typeface="+mn-lt"/>
                <a:ea typeface="+mn-ea"/>
                <a:cs typeface="+mn-cs"/>
              </a:rPr>
              <a:t>Umrli 3 člani, dva sta izstopila.</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22</a:t>
            </a:fld>
            <a:endParaRPr lang="sl-SI"/>
          </a:p>
        </p:txBody>
      </p:sp>
    </p:spTree>
    <p:extLst>
      <p:ext uri="{BB962C8B-B14F-4D97-AF65-F5344CB8AC3E}">
        <p14:creationId xmlns:p14="http://schemas.microsoft.com/office/powerpoint/2010/main" val="235657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Enako dragoceni kot materialni so nam tudi vsebinski prispevki članov pri ponudbi, razvoju in ugledu knjižnice. Člani so pogosto podajali zamisli za razstave in prireditve in sodelovali pri njihovi izvedbi, veliko pa nam je pomenilo tudi to, da so v javnosti za knjižnico in o njej velikokrat zastavili svojo besedo.</a:t>
            </a:r>
            <a:r>
              <a:rPr lang="sl-SI" sz="1200" kern="1200" baseline="0" dirty="0">
                <a:solidFill>
                  <a:schemeClr val="tx1"/>
                </a:solidFill>
                <a:effectLst/>
                <a:latin typeface="+mn-lt"/>
                <a:ea typeface="+mn-ea"/>
                <a:cs typeface="+mn-cs"/>
              </a:rPr>
              <a:t> Zahvaliti se želim dr. Marjeti Ciglenečki s FF, gospe Meti Gaberšek Prosenc, Zori A. Jurič, </a:t>
            </a:r>
            <a:endParaRPr lang="sl-SI" dirty="0">
              <a:effectLst/>
            </a:endParaRPr>
          </a:p>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25</a:t>
            </a:fld>
            <a:endParaRPr lang="sl-SI"/>
          </a:p>
        </p:txBody>
      </p:sp>
    </p:spTree>
    <p:extLst>
      <p:ext uri="{BB962C8B-B14F-4D97-AF65-F5344CB8AC3E}">
        <p14:creationId xmlns:p14="http://schemas.microsoft.com/office/powerpoint/2010/main" val="304197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 Prvi predsednik kluba je postal eden od njegovih pobudnikov – zasl. prof. dr. Šime Ivanjko. V prvem letu je k članstvu s podpisom pristopne izjave  pristopilo 65 fizičnih in 6 pravnih oseb.</a:t>
            </a:r>
          </a:p>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4</a:t>
            </a:fld>
            <a:endParaRPr lang="sl-SI"/>
          </a:p>
        </p:txBody>
      </p:sp>
    </p:spTree>
    <p:extLst>
      <p:ext uri="{BB962C8B-B14F-4D97-AF65-F5344CB8AC3E}">
        <p14:creationId xmlns:p14="http://schemas.microsoft.com/office/powerpoint/2010/main" val="179783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1. redna skupščina je bila nato 14. junija 2012 v Glazerjevi dvorani UKM. Člani kluba so bili po njej povabljeni, da si ogledajo razstavo Nemci in Maribor, ki je bila takrat v okviru EPK Maribor 2012 tudi ob sodelovanju sodelavcev knjižnice postavljena v Veliki kavarni na Glavnem trgu. Tradicija prepleta formalnih skupščin in druženj ob zanimivih pogovorih je bila s tem začeta.</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6</a:t>
            </a:fld>
            <a:endParaRPr lang="sl-SI"/>
          </a:p>
        </p:txBody>
      </p:sp>
    </p:spTree>
    <p:extLst>
      <p:ext uri="{BB962C8B-B14F-4D97-AF65-F5344CB8AC3E}">
        <p14:creationId xmlns:p14="http://schemas.microsoft.com/office/powerpoint/2010/main" val="415573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Zadnje srečanje v ustanovnem letu 2012 je bilo 18. decembra. Člani so si ogledali eno od filmskih pripovedi filmskega maratona </a:t>
            </a:r>
            <a:r>
              <a:rPr lang="sl-SI" sz="1200" kern="1200" dirty="0" err="1">
                <a:solidFill>
                  <a:schemeClr val="tx1"/>
                </a:solidFill>
                <a:effectLst/>
                <a:latin typeface="+mn-lt"/>
                <a:ea typeface="+mn-ea"/>
                <a:cs typeface="+mn-cs"/>
              </a:rPr>
              <a:t>Domofil</a:t>
            </a:r>
            <a:r>
              <a:rPr lang="sl-SI" sz="1200" kern="1200" dirty="0">
                <a:solidFill>
                  <a:schemeClr val="tx1"/>
                </a:solidFill>
                <a:effectLst/>
                <a:latin typeface="+mn-lt"/>
                <a:ea typeface="+mn-ea"/>
                <a:cs typeface="+mn-cs"/>
              </a:rPr>
              <a:t>(m) </a:t>
            </a:r>
            <a:r>
              <a:rPr lang="sl-SI" sz="1200" i="1" kern="1200" dirty="0">
                <a:solidFill>
                  <a:schemeClr val="tx1"/>
                </a:solidFill>
                <a:effectLst/>
                <a:latin typeface="+mn-lt"/>
                <a:ea typeface="+mn-ea"/>
                <a:cs typeface="+mn-cs"/>
              </a:rPr>
              <a:t>Visokošolski center Maribor </a:t>
            </a:r>
            <a:r>
              <a:rPr lang="sl-SI" sz="1200" kern="1200" dirty="0">
                <a:solidFill>
                  <a:schemeClr val="tx1"/>
                </a:solidFill>
                <a:effectLst/>
                <a:latin typeface="+mn-lt"/>
                <a:ea typeface="+mn-ea"/>
                <a:cs typeface="+mn-cs"/>
              </a:rPr>
              <a:t>iz leta 1971</a:t>
            </a:r>
            <a:r>
              <a:rPr lang="sl-SI" sz="1200" i="1" kern="120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sledil pa je voden ogled po razstavi </a:t>
            </a:r>
            <a:r>
              <a:rPr lang="sl-SI" sz="1200" i="1" kern="1200" dirty="0">
                <a:solidFill>
                  <a:schemeClr val="tx1"/>
                </a:solidFill>
                <a:effectLst/>
                <a:latin typeface="+mn-lt"/>
                <a:ea typeface="+mn-ea"/>
                <a:cs typeface="+mn-cs"/>
              </a:rPr>
              <a:t>Iz zakladnice UKM</a:t>
            </a:r>
            <a:r>
              <a:rPr lang="sl-SI" sz="1200" kern="1200" dirty="0">
                <a:solidFill>
                  <a:schemeClr val="tx1"/>
                </a:solidFill>
                <a:effectLst/>
                <a:latin typeface="+mn-lt"/>
                <a:ea typeface="+mn-ea"/>
                <a:cs typeface="+mn-cs"/>
              </a:rPr>
              <a:t>, v katerem sta avtorici razstave predstavili ducat raritet in rokopisov v redko na ogled postavljeni originalni, pa tudi v novi - digitalizirani obliki!</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7</a:t>
            </a:fld>
            <a:endParaRPr lang="sl-SI"/>
          </a:p>
        </p:txBody>
      </p:sp>
    </p:spTree>
    <p:extLst>
      <p:ext uri="{BB962C8B-B14F-4D97-AF65-F5344CB8AC3E}">
        <p14:creationId xmlns:p14="http://schemas.microsoft.com/office/powerpoint/2010/main" val="148981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Člani so se vsako leto seznanili tudi z dosežki knjižnice v preteklem letu in s tem, kako so v knjižničnem okolju zaživele njihove donacije. Odločali so se tudi, v kaj jih bodo usmerili naslednje leto. </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8</a:t>
            </a:fld>
            <a:endParaRPr lang="sl-SI"/>
          </a:p>
        </p:txBody>
      </p:sp>
    </p:spTree>
    <p:extLst>
      <p:ext uri="{BB962C8B-B14F-4D97-AF65-F5344CB8AC3E}">
        <p14:creationId xmlns:p14="http://schemas.microsoft.com/office/powerpoint/2010/main" val="312619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Sledil je sproščen dogodek sredi ali proti koncu leta – izleti, sprehodi, predavanja, pogovori, okrogle mize. </a:t>
            </a:r>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10</a:t>
            </a:fld>
            <a:endParaRPr lang="sl-SI"/>
          </a:p>
        </p:txBody>
      </p:sp>
    </p:spTree>
    <p:extLst>
      <p:ext uri="{BB962C8B-B14F-4D97-AF65-F5344CB8AC3E}">
        <p14:creationId xmlns:p14="http://schemas.microsoft.com/office/powerpoint/2010/main" val="257346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Predsedovanje klubu je leta 2015 na 4. redni skupščini prevzel literat Andrej Brvar – dobitnik Prešernove nagrade za življenjsko delo.</a:t>
            </a:r>
            <a:endParaRPr lang="sl-SI" dirty="0">
              <a:effectLst/>
            </a:endParaRPr>
          </a:p>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11</a:t>
            </a:fld>
            <a:endParaRPr lang="sl-SI"/>
          </a:p>
        </p:txBody>
      </p:sp>
    </p:spTree>
    <p:extLst>
      <p:ext uri="{BB962C8B-B14F-4D97-AF65-F5344CB8AC3E}">
        <p14:creationId xmlns:p14="http://schemas.microsoft.com/office/powerpoint/2010/main" val="122333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14</a:t>
            </a:fld>
            <a:endParaRPr lang="sl-SI"/>
          </a:p>
        </p:txBody>
      </p:sp>
    </p:spTree>
    <p:extLst>
      <p:ext uri="{BB962C8B-B14F-4D97-AF65-F5344CB8AC3E}">
        <p14:creationId xmlns:p14="http://schemas.microsoft.com/office/powerpoint/2010/main" val="353539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Pogovori</a:t>
            </a:r>
            <a:r>
              <a:rPr lang="sl-SI" sz="1200" kern="1200" baseline="0" dirty="0">
                <a:solidFill>
                  <a:schemeClr val="tx1"/>
                </a:solidFill>
                <a:effectLst/>
                <a:latin typeface="+mn-lt"/>
                <a:ea typeface="+mn-ea"/>
                <a:cs typeface="+mn-cs"/>
              </a:rPr>
              <a:t> s </a:t>
            </a:r>
            <a:r>
              <a:rPr lang="sl-SI" sz="1200" kern="1200" dirty="0">
                <a:solidFill>
                  <a:schemeClr val="tx1"/>
                </a:solidFill>
                <a:effectLst/>
                <a:latin typeface="+mn-lt"/>
                <a:ea typeface="+mn-ea"/>
                <a:cs typeface="+mn-cs"/>
              </a:rPr>
              <a:t>Prešernovimi nagrajenci</a:t>
            </a:r>
            <a:r>
              <a:rPr lang="sl-SI" sz="1200" kern="1200" baseline="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 – člani</a:t>
            </a:r>
            <a:r>
              <a:rPr lang="sl-SI" sz="1200" kern="1200" baseline="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 kluba,  so potem sledili vsako leto. Bili smo ponosni na svoje ugledne člane – ob</a:t>
            </a:r>
            <a:r>
              <a:rPr lang="sl-SI" sz="1200" kern="1200" baseline="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Andreju Brvarju še Tone Partljič ter skladatelju prof.  Tomaž Svete, pa tudi ptujski fotograf Stojan Kerbler.</a:t>
            </a:r>
          </a:p>
          <a:p>
            <a:endParaRPr lang="sl-SI" dirty="0"/>
          </a:p>
        </p:txBody>
      </p:sp>
      <p:sp>
        <p:nvSpPr>
          <p:cNvPr id="4" name="Označba mesta številke diapozitiva 3"/>
          <p:cNvSpPr>
            <a:spLocks noGrp="1"/>
          </p:cNvSpPr>
          <p:nvPr>
            <p:ph type="sldNum" sz="quarter" idx="10"/>
          </p:nvPr>
        </p:nvSpPr>
        <p:spPr/>
        <p:txBody>
          <a:bodyPr/>
          <a:lstStyle/>
          <a:p>
            <a:fld id="{C5BB775F-F8D6-4738-A0EF-069010D5B146}" type="slidenum">
              <a:rPr lang="sl-SI" smtClean="0"/>
              <a:pPr/>
              <a:t>15</a:t>
            </a:fld>
            <a:endParaRPr lang="sl-SI"/>
          </a:p>
        </p:txBody>
      </p:sp>
    </p:spTree>
    <p:extLst>
      <p:ext uri="{BB962C8B-B14F-4D97-AF65-F5344CB8AC3E}">
        <p14:creationId xmlns:p14="http://schemas.microsoft.com/office/powerpoint/2010/main" val="339616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Naslovni diapozitiv">
    <p:spTree>
      <p:nvGrpSpPr>
        <p:cNvPr id="1" name=""/>
        <p:cNvGrpSpPr/>
        <p:nvPr/>
      </p:nvGrpSpPr>
      <p:grpSpPr>
        <a:xfrm>
          <a:off x="0" y="0"/>
          <a:ext cx="0" cy="0"/>
          <a:chOff x="0" y="0"/>
          <a:chExt cx="0" cy="0"/>
        </a:xfrm>
      </p:grpSpPr>
      <p:sp>
        <p:nvSpPr>
          <p:cNvPr id="17410" name="Rectangle 2"/>
          <p:cNvSpPr>
            <a:spLocks noGrp="1" noChangeArrowheads="1"/>
          </p:cNvSpPr>
          <p:nvPr>
            <p:ph type="ctrTitle" hasCustomPrompt="1"/>
          </p:nvPr>
        </p:nvSpPr>
        <p:spPr>
          <a:xfrm>
            <a:off x="1331640" y="1320800"/>
            <a:ext cx="6696744" cy="2684264"/>
          </a:xfrm>
        </p:spPr>
        <p:txBody>
          <a:bodyPr anchor="b"/>
          <a:lstStyle>
            <a:lvl1pPr algn="r">
              <a:defRPr sz="4400">
                <a:latin typeface="Calibri" pitchFamily="34" charset="0"/>
              </a:defRPr>
            </a:lvl1pPr>
          </a:lstStyle>
          <a:p>
            <a:pPr lvl="0"/>
            <a:r>
              <a:rPr lang="sl-SI" noProof="0" dirty="0"/>
              <a:t>Glavni naslov</a:t>
            </a:r>
            <a:endParaRPr lang="en-GB" noProof="0" dirty="0"/>
          </a:p>
        </p:txBody>
      </p:sp>
      <p:sp>
        <p:nvSpPr>
          <p:cNvPr id="17411" name="Rectangle 3"/>
          <p:cNvSpPr>
            <a:spLocks noGrp="1" noChangeArrowheads="1"/>
          </p:cNvSpPr>
          <p:nvPr>
            <p:ph type="subTitle" idx="1" hasCustomPrompt="1"/>
          </p:nvPr>
        </p:nvSpPr>
        <p:spPr>
          <a:xfrm>
            <a:off x="1331640" y="4221088"/>
            <a:ext cx="6688832" cy="1727845"/>
          </a:xfrm>
        </p:spPr>
        <p:txBody>
          <a:bodyPr/>
          <a:lstStyle>
            <a:lvl1pPr marL="0" indent="0" algn="r">
              <a:buFont typeface="Wingdings" pitchFamily="2" charset="2"/>
              <a:buNone/>
              <a:defRPr sz="3200">
                <a:latin typeface="Calibri" pitchFamily="34" charset="0"/>
              </a:defRPr>
            </a:lvl1pPr>
          </a:lstStyle>
          <a:p>
            <a:pPr lvl="0"/>
            <a:r>
              <a:rPr lang="sl-SI" noProof="0"/>
              <a:t>Podnaslov</a:t>
            </a:r>
            <a:endParaRPr lang="en-GB" noProof="0"/>
          </a:p>
        </p:txBody>
      </p:sp>
      <p:pic>
        <p:nvPicPr>
          <p:cNvPr id="1026" name="Picture 2" descr="C:\Users\borutga\Documents\UKM\2013\Sestanki\Razno\logo-um-uk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46496" y="208800"/>
            <a:ext cx="2891559" cy="14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pic>
        <p:nvPicPr>
          <p:cNvPr id="2" name="Picture 3" descr="C:\Users\Borut\Documents\Biznis\UKM\line_4-3.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97" t="467" r="197" b="467"/>
          <a:stretch/>
        </p:blipFill>
        <p:spPr bwMode="auto">
          <a:xfrm>
            <a:off x="0" y="-1"/>
            <a:ext cx="9144000" cy="4752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
          </p:nvPr>
        </p:nvSpPr>
        <p:spPr>
          <a:xfrm>
            <a:off x="8163397" y="6381328"/>
            <a:ext cx="898659"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sp>
        <p:nvSpPr>
          <p:cNvPr id="13" name="Title 12"/>
          <p:cNvSpPr>
            <a:spLocks noGrp="1"/>
          </p:cNvSpPr>
          <p:nvPr>
            <p:ph type="title" hasCustomPrompt="1"/>
          </p:nvPr>
        </p:nvSpPr>
        <p:spPr/>
        <p:txBody>
          <a:bodyPr/>
          <a:lstStyle>
            <a:lvl1pPr>
              <a:defRPr sz="3600"/>
            </a:lvl1pPr>
          </a:lstStyle>
          <a:p>
            <a:r>
              <a:rPr lang="en-US" dirty="0" err="1"/>
              <a:t>Naslov</a:t>
            </a:r>
            <a:r>
              <a:rPr lang="en-US" dirty="0"/>
              <a:t> </a:t>
            </a:r>
            <a:r>
              <a:rPr lang="en-US" dirty="0" err="1"/>
              <a:t>strani</a:t>
            </a:r>
            <a:endParaRPr lang="sl-SI" dirty="0"/>
          </a:p>
        </p:txBody>
      </p:sp>
      <p:sp>
        <p:nvSpPr>
          <p:cNvPr id="9" name="Footer Placeholder 4"/>
          <p:cNvSpPr>
            <a:spLocks noGrp="1"/>
          </p:cNvSpPr>
          <p:nvPr>
            <p:ph type="ftr" sz="quarter" idx="3"/>
          </p:nvPr>
        </p:nvSpPr>
        <p:spPr>
          <a:xfrm>
            <a:off x="0" y="0"/>
            <a:ext cx="8208000" cy="468000"/>
          </a:xfrm>
          <a:prstGeom prst="rect">
            <a:avLst/>
          </a:prstGeom>
          <a:noFill/>
        </p:spPr>
        <p:txBody>
          <a:bodyPr vert="horz" lIns="91440" tIns="45720" rIns="91440" bIns="45720" rtlCol="0" anchor="ctr"/>
          <a:lstStyle>
            <a:lvl1pPr algn="l">
              <a:defRPr sz="2400">
                <a:solidFill>
                  <a:schemeClr val="bg1"/>
                </a:solidFill>
                <a:latin typeface="Calibri" pitchFamily="34" charset="0"/>
              </a:defRPr>
            </a:lvl1pPr>
          </a:lstStyle>
          <a:p>
            <a:pPr>
              <a:defRPr/>
            </a:pPr>
            <a:endParaRPr lang="en-US" dirty="0"/>
          </a:p>
        </p:txBody>
      </p:sp>
      <p:sp>
        <p:nvSpPr>
          <p:cNvPr id="8" name="Content Placeholder 2"/>
          <p:cNvSpPr>
            <a:spLocks noGrp="1"/>
          </p:cNvSpPr>
          <p:nvPr>
            <p:ph idx="1" hasCustomPrompt="1"/>
          </p:nvPr>
        </p:nvSpPr>
        <p:spPr>
          <a:xfrm>
            <a:off x="685800" y="1628800"/>
            <a:ext cx="7772400" cy="4608512"/>
          </a:xfrm>
        </p:spPr>
        <p:txBody>
          <a:bodyPr/>
          <a:lstStyle>
            <a:lvl1pPr marL="342900" indent="-342900">
              <a:buClr>
                <a:srgbClr val="006A8E"/>
              </a:buClr>
              <a:buFont typeface="Wingdings" pitchFamily="2" charset="2"/>
              <a:buChar char="§"/>
              <a:defRPr sz="3200"/>
            </a:lvl1pPr>
            <a:lvl2pPr marL="742950" indent="-285750">
              <a:buClr>
                <a:srgbClr val="006A8E"/>
              </a:buClr>
              <a:buFont typeface="Wingdings" pitchFamily="2" charset="2"/>
              <a:buChar char="§"/>
              <a:defRPr sz="2800"/>
            </a:lvl2pPr>
            <a:lvl3pPr marL="1143000" indent="-228600">
              <a:buClr>
                <a:srgbClr val="006A8E"/>
              </a:buClr>
              <a:buFont typeface="Wingdings" pitchFamily="2" charset="2"/>
              <a:buChar char="§"/>
              <a:defRPr sz="2400"/>
            </a:lvl3pPr>
            <a:lvl4pPr marL="1600200" indent="-228600">
              <a:buClr>
                <a:srgbClr val="006A8E"/>
              </a:buClr>
              <a:buFont typeface="Wingdings" pitchFamily="2" charset="2"/>
              <a:buChar char="§"/>
              <a:defRPr sz="2000"/>
            </a:lvl4pPr>
            <a:lvl5pPr marL="2057400" indent="-228600">
              <a:buClr>
                <a:srgbClr val="006A8E"/>
              </a:buClr>
              <a:buFont typeface="Wingdings" pitchFamily="2" charset="2"/>
              <a:buChar char="§"/>
              <a:defRPr sz="2000"/>
            </a:lvl5pPr>
          </a:lstStyle>
          <a:p>
            <a:pPr lvl="0"/>
            <a:r>
              <a:rPr lang="sl-SI" dirty="0"/>
              <a:t>Tekst</a:t>
            </a:r>
            <a:endParaRPr lang="en-US" dirty="0"/>
          </a:p>
          <a:p>
            <a:pPr lvl="1"/>
            <a:r>
              <a:rPr lang="sl-SI" dirty="0"/>
              <a:t>Druga </a:t>
            </a:r>
            <a:r>
              <a:rPr lang="sl-SI" dirty="0" err="1"/>
              <a:t>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Tree>
    <p:extLst>
      <p:ext uri="{BB962C8B-B14F-4D97-AF65-F5344CB8AC3E}">
        <p14:creationId xmlns:p14="http://schemas.microsoft.com/office/powerpoint/2010/main" val="30728453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628800"/>
            <a:ext cx="7772400" cy="4608512"/>
          </a:xfrm>
        </p:spPr>
        <p:txBody>
          <a:bodyPr/>
          <a:lstStyle>
            <a:lvl1pPr marL="342900" indent="-342900">
              <a:buClr>
                <a:srgbClr val="006A8E"/>
              </a:buClr>
              <a:buFont typeface="Wingdings" pitchFamily="2" charset="2"/>
              <a:buChar char="§"/>
              <a:defRPr sz="3200"/>
            </a:lvl1pPr>
            <a:lvl2pPr marL="742950" indent="-285750">
              <a:buClr>
                <a:srgbClr val="006A8E"/>
              </a:buClr>
              <a:buFont typeface="Wingdings" pitchFamily="2" charset="2"/>
              <a:buChar char="§"/>
              <a:defRPr sz="2800"/>
            </a:lvl2pPr>
            <a:lvl3pPr marL="1143000" indent="-228600">
              <a:buClr>
                <a:srgbClr val="006A8E"/>
              </a:buClr>
              <a:buFont typeface="Wingdings" pitchFamily="2" charset="2"/>
              <a:buChar char="§"/>
              <a:defRPr sz="2400"/>
            </a:lvl3pPr>
            <a:lvl4pPr marL="1600200" indent="-228600">
              <a:buClr>
                <a:srgbClr val="006A8E"/>
              </a:buClr>
              <a:buFont typeface="Wingdings" pitchFamily="2" charset="2"/>
              <a:buChar char="§"/>
              <a:defRPr sz="2000"/>
            </a:lvl4pPr>
            <a:lvl5pPr marL="2057400" indent="-228600">
              <a:buClr>
                <a:srgbClr val="006A8E"/>
              </a:buClr>
              <a:buFont typeface="Wingdings" pitchFamily="2" charset="2"/>
              <a:buChar char="§"/>
              <a:defRPr sz="2000"/>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3" name="Title 12"/>
          <p:cNvSpPr>
            <a:spLocks noGrp="1"/>
          </p:cNvSpPr>
          <p:nvPr>
            <p:ph type="title" hasCustomPrompt="1"/>
          </p:nvPr>
        </p:nvSpPr>
        <p:spPr/>
        <p:txBody>
          <a:bodyPr/>
          <a:lstStyle/>
          <a:p>
            <a:r>
              <a:rPr lang="en-US"/>
              <a:t>Naslov strani</a:t>
            </a:r>
            <a:endParaRPr lang="sl-SI"/>
          </a:p>
        </p:txBody>
      </p:sp>
    </p:spTree>
    <p:extLst>
      <p:ext uri="{BB962C8B-B14F-4D97-AF65-F5344CB8AC3E}">
        <p14:creationId xmlns:p14="http://schemas.microsoft.com/office/powerpoint/2010/main" val="342270991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12" name="Picture 3" descr="C:\Users\Borut\Documents\Biznis\UKM\line_4-3.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00" y="0"/>
            <a:ext cx="9144000" cy="475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533400" y="476672"/>
            <a:ext cx="8153400" cy="1047328"/>
          </a:xfrm>
        </p:spPr>
        <p:txBody>
          <a:bodyPr/>
          <a:lstStyle>
            <a:lvl1pPr>
              <a:defRPr sz="3600"/>
            </a:lvl1pPr>
          </a:lstStyle>
          <a:p>
            <a:r>
              <a:rPr lang="en-US"/>
              <a:t>Naslov strani</a:t>
            </a:r>
            <a:endParaRPr lang="sl-SI"/>
          </a:p>
        </p:txBody>
      </p:sp>
      <p:sp>
        <p:nvSpPr>
          <p:cNvPr id="3" name="Content Placeholder 2"/>
          <p:cNvSpPr>
            <a:spLocks noGrp="1"/>
          </p:cNvSpPr>
          <p:nvPr>
            <p:ph sz="half" idx="1" hasCustomPrompt="1"/>
          </p:nvPr>
        </p:nvSpPr>
        <p:spPr>
          <a:xfrm>
            <a:off x="685800" y="1628800"/>
            <a:ext cx="3810000" cy="4608512"/>
          </a:xfrm>
        </p:spPr>
        <p:txBody>
          <a:bodyPr/>
          <a:lstStyle>
            <a:lvl1pPr marL="342900" indent="-342900">
              <a:buClr>
                <a:srgbClr val="006A8E"/>
              </a:buClr>
              <a:buFont typeface="Wingdings" pitchFamily="2" charset="2"/>
              <a:buChar char="§"/>
              <a:defRPr sz="3200"/>
            </a:lvl1pPr>
            <a:lvl2pPr marL="742950" indent="-285750">
              <a:buClr>
                <a:srgbClr val="006A8E"/>
              </a:buClr>
              <a:buFont typeface="Wingdings" pitchFamily="2" charset="2"/>
              <a:buChar char="§"/>
              <a:defRPr sz="2800"/>
            </a:lvl2pPr>
            <a:lvl3pPr marL="1143000" indent="-228600">
              <a:buClr>
                <a:srgbClr val="006A8E"/>
              </a:buClr>
              <a:buFont typeface="Wingdings" pitchFamily="2" charset="2"/>
              <a:buChar char="§"/>
              <a:defRPr sz="2400"/>
            </a:lvl3pPr>
            <a:lvl4pPr marL="1600200" indent="-228600">
              <a:buClr>
                <a:srgbClr val="006A8E"/>
              </a:buClr>
              <a:buFont typeface="Wingdings" pitchFamily="2" charset="2"/>
              <a:buChar char="§"/>
              <a:defRPr sz="2000"/>
            </a:lvl4pPr>
            <a:lvl5pPr marL="2057400" indent="-228600">
              <a:buClr>
                <a:srgbClr val="006A8E"/>
              </a:buClr>
              <a:buFont typeface="Wingdings" pitchFamily="2" charset="2"/>
              <a:buChar cha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4" name="Content Placeholder 3"/>
          <p:cNvSpPr>
            <a:spLocks noGrp="1"/>
          </p:cNvSpPr>
          <p:nvPr>
            <p:ph sz="half" idx="2" hasCustomPrompt="1"/>
          </p:nvPr>
        </p:nvSpPr>
        <p:spPr>
          <a:xfrm>
            <a:off x="4648200" y="1628800"/>
            <a:ext cx="3810000" cy="4608512"/>
          </a:xfrm>
        </p:spPr>
        <p:txBody>
          <a:bodyPr/>
          <a:lstStyle>
            <a:lvl1pPr marL="342900" indent="-342900">
              <a:buClr>
                <a:srgbClr val="006A8E"/>
              </a:buClr>
              <a:buFont typeface="Wingdings" pitchFamily="2" charset="2"/>
              <a:buChar char="§"/>
              <a:defRPr sz="3200"/>
            </a:lvl1pPr>
            <a:lvl2pPr marL="742950" indent="-285750">
              <a:buClr>
                <a:srgbClr val="006A8E"/>
              </a:buClr>
              <a:buFont typeface="Wingdings" pitchFamily="2" charset="2"/>
              <a:buChar char="§"/>
              <a:defRPr sz="2800"/>
            </a:lvl2pPr>
            <a:lvl3pPr marL="1143000" indent="-228600">
              <a:buClr>
                <a:srgbClr val="006A8E"/>
              </a:buClr>
              <a:buFont typeface="Wingdings" pitchFamily="2" charset="2"/>
              <a:buChar char="§"/>
              <a:defRPr sz="2400"/>
            </a:lvl3pPr>
            <a:lvl4pPr marL="1600200" indent="-228600">
              <a:buClr>
                <a:srgbClr val="006A8E"/>
              </a:buClr>
              <a:buFont typeface="Wingdings" pitchFamily="2" charset="2"/>
              <a:buChar char="§"/>
              <a:defRPr sz="2000"/>
            </a:lvl4pPr>
            <a:lvl5pPr marL="2057400" indent="-228600">
              <a:buClr>
                <a:srgbClr val="006A8E"/>
              </a:buClr>
              <a:buFont typeface="Wingdings" pitchFamily="2" charset="2"/>
              <a:buChar cha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0" name="Slide Number Placeholder 5"/>
          <p:cNvSpPr>
            <a:spLocks noGrp="1"/>
          </p:cNvSpPr>
          <p:nvPr>
            <p:ph type="sldNum" sz="quarter" idx="4"/>
          </p:nvPr>
        </p:nvSpPr>
        <p:spPr>
          <a:xfrm>
            <a:off x="8163397" y="6381328"/>
            <a:ext cx="898659" cy="392904"/>
          </a:xfrm>
          <a:prstGeom prst="rect">
            <a:avLst/>
          </a:prstGeom>
          <a:noFill/>
        </p:spPr>
        <p:txBody>
          <a:bodyPr vert="horz" lIns="91440" tIns="45720" rIns="91440" bIns="45720" rtlCol="0" anchor="ctr"/>
          <a:lstStyle>
            <a:lvl1pPr algn="r">
              <a:defRPr sz="20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sp>
        <p:nvSpPr>
          <p:cNvPr id="8" name="Footer Placeholder 4"/>
          <p:cNvSpPr>
            <a:spLocks noGrp="1"/>
          </p:cNvSpPr>
          <p:nvPr>
            <p:ph type="ftr" sz="quarter" idx="3"/>
          </p:nvPr>
        </p:nvSpPr>
        <p:spPr>
          <a:xfrm>
            <a:off x="0" y="0"/>
            <a:ext cx="8208000" cy="468000"/>
          </a:xfrm>
          <a:prstGeom prst="rect">
            <a:avLst/>
          </a:prstGeom>
          <a:noFill/>
        </p:spPr>
        <p:txBody>
          <a:bodyPr vert="horz" lIns="91440" tIns="45720" rIns="91440" bIns="45720" rtlCol="0" anchor="ctr"/>
          <a:lstStyle>
            <a:lvl1pPr algn="l">
              <a:defRPr sz="2400">
                <a:solidFill>
                  <a:schemeClr val="bg1"/>
                </a:solidFill>
                <a:latin typeface="Calibri" pitchFamily="34" charset="0"/>
              </a:defRPr>
            </a:lvl1pPr>
          </a:lstStyle>
          <a:p>
            <a:pPr>
              <a:defRPr/>
            </a:pPr>
            <a:endParaRPr lang="en-US" dirty="0"/>
          </a:p>
        </p:txBody>
      </p:sp>
    </p:spTree>
    <p:extLst>
      <p:ext uri="{BB962C8B-B14F-4D97-AF65-F5344CB8AC3E}">
        <p14:creationId xmlns:p14="http://schemas.microsoft.com/office/powerpoint/2010/main" val="162932720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76672"/>
            <a:ext cx="8153400" cy="1047328"/>
          </a:xfrm>
        </p:spPr>
        <p:txBody>
          <a:bodyPr/>
          <a:lstStyle>
            <a:lvl1pPr>
              <a:defRPr sz="3600"/>
            </a:lvl1pPr>
          </a:lstStyle>
          <a:p>
            <a:r>
              <a:rPr lang="en-US"/>
              <a:t>Naslov strani</a:t>
            </a:r>
            <a:endParaRPr lang="sl-SI"/>
          </a:p>
        </p:txBody>
      </p:sp>
      <p:sp>
        <p:nvSpPr>
          <p:cNvPr id="3" name="Content Placeholder 2"/>
          <p:cNvSpPr>
            <a:spLocks noGrp="1"/>
          </p:cNvSpPr>
          <p:nvPr>
            <p:ph sz="half" idx="1" hasCustomPrompt="1"/>
          </p:nvPr>
        </p:nvSpPr>
        <p:spPr>
          <a:xfrm>
            <a:off x="6858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4" name="Content Placeholder 3"/>
          <p:cNvSpPr>
            <a:spLocks noGrp="1"/>
          </p:cNvSpPr>
          <p:nvPr>
            <p:ph sz="half" idx="2" hasCustomPrompt="1"/>
          </p:nvPr>
        </p:nvSpPr>
        <p:spPr>
          <a:xfrm>
            <a:off x="46482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Tree>
    <p:extLst>
      <p:ext uri="{BB962C8B-B14F-4D97-AF65-F5344CB8AC3E}">
        <p14:creationId xmlns:p14="http://schemas.microsoft.com/office/powerpoint/2010/main" val="119395870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10" name="Picture 3" descr="C:\Users\Borut\Documents\Biznis\UKM\line_4-3.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00" y="0"/>
            <a:ext cx="9144000" cy="475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533400" y="476672"/>
            <a:ext cx="8153400" cy="1047328"/>
          </a:xfrm>
        </p:spPr>
        <p:txBody>
          <a:bodyPr/>
          <a:lstStyle>
            <a:lvl1pPr>
              <a:defRPr sz="3600"/>
            </a:lvl1pPr>
          </a:lstStyle>
          <a:p>
            <a:r>
              <a:rPr lang="en-US"/>
              <a:t>Naslov strani</a:t>
            </a:r>
            <a:endParaRPr lang="sl-SI"/>
          </a:p>
        </p:txBody>
      </p:sp>
      <p:sp>
        <p:nvSpPr>
          <p:cNvPr id="6" name="Slide Number Placeholder 5"/>
          <p:cNvSpPr>
            <a:spLocks noGrp="1"/>
          </p:cNvSpPr>
          <p:nvPr>
            <p:ph type="sldNum" sz="quarter" idx="4"/>
          </p:nvPr>
        </p:nvSpPr>
        <p:spPr>
          <a:xfrm>
            <a:off x="8163397" y="6381328"/>
            <a:ext cx="898659"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smtClean="0"/>
              <a:pPr>
                <a:defRPr/>
              </a:pPr>
              <a:t>‹#›</a:t>
            </a:fld>
            <a:endParaRPr lang="en-US"/>
          </a:p>
        </p:txBody>
      </p:sp>
      <p:sp>
        <p:nvSpPr>
          <p:cNvPr id="7" name="Footer Placeholder 4"/>
          <p:cNvSpPr>
            <a:spLocks noGrp="1"/>
          </p:cNvSpPr>
          <p:nvPr>
            <p:ph type="ftr" sz="quarter" idx="3"/>
          </p:nvPr>
        </p:nvSpPr>
        <p:spPr>
          <a:xfrm>
            <a:off x="0" y="0"/>
            <a:ext cx="8283316" cy="468000"/>
          </a:xfrm>
          <a:prstGeom prst="rect">
            <a:avLst/>
          </a:prstGeom>
          <a:noFill/>
        </p:spPr>
        <p:txBody>
          <a:bodyPr vert="horz" lIns="91440" tIns="45720" rIns="91440" bIns="45720" rtlCol="0" anchor="ctr"/>
          <a:lstStyle>
            <a:lvl1pPr algn="l">
              <a:defRPr sz="2400">
                <a:solidFill>
                  <a:schemeClr val="bg1"/>
                </a:solidFill>
                <a:latin typeface="Calibri" pitchFamily="34" charset="0"/>
              </a:defRPr>
            </a:lvl1pPr>
          </a:lstStyle>
          <a:p>
            <a:pPr>
              <a:defRPr/>
            </a:pPr>
            <a:endParaRPr lang="en-US" dirty="0"/>
          </a:p>
        </p:txBody>
      </p:sp>
    </p:spTree>
    <p:extLst>
      <p:ext uri="{BB962C8B-B14F-4D97-AF65-F5344CB8AC3E}">
        <p14:creationId xmlns:p14="http://schemas.microsoft.com/office/powerpoint/2010/main" val="297495513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76672"/>
            <a:ext cx="8153400" cy="1047328"/>
          </a:xfrm>
        </p:spPr>
        <p:txBody>
          <a:bodyPr/>
          <a:lstStyle>
            <a:lvl1pPr>
              <a:defRPr sz="3600"/>
            </a:lvl1pPr>
          </a:lstStyle>
          <a:p>
            <a:r>
              <a:rPr lang="en-US"/>
              <a:t>Naslov strani</a:t>
            </a:r>
            <a:endParaRPr lang="sl-SI"/>
          </a:p>
        </p:txBody>
      </p:sp>
    </p:spTree>
    <p:extLst>
      <p:ext uri="{BB962C8B-B14F-4D97-AF65-F5344CB8AC3E}">
        <p14:creationId xmlns:p14="http://schemas.microsoft.com/office/powerpoint/2010/main" val="142775361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7169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476672"/>
            <a:ext cx="81534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a:t>Naslov strani</a:t>
            </a:r>
            <a:endParaRPr lang="en-GB" dirty="0"/>
          </a:p>
        </p:txBody>
      </p:sp>
      <p:sp>
        <p:nvSpPr>
          <p:cNvPr id="1027" name="Rectangle 3"/>
          <p:cNvSpPr>
            <a:spLocks noGrp="1" noChangeArrowheads="1"/>
          </p:cNvSpPr>
          <p:nvPr>
            <p:ph type="body" idx="1"/>
          </p:nvPr>
        </p:nvSpPr>
        <p:spPr bwMode="auto">
          <a:xfrm>
            <a:off x="685800" y="1628800"/>
            <a:ext cx="77724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endParaRPr lang="en-GB"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ransition spd="slow">
    <p:fade/>
  </p:transition>
  <p:hf hdr="0" dt="0"/>
  <p:txStyles>
    <p:titleStyle>
      <a:lvl1pPr algn="l" rtl="0" eaLnBrk="1" fontAlgn="base" hangingPunct="1">
        <a:spcBef>
          <a:spcPct val="0"/>
        </a:spcBef>
        <a:spcAft>
          <a:spcPct val="0"/>
        </a:spcAft>
        <a:defRPr sz="3600" b="1">
          <a:solidFill>
            <a:srgbClr val="006A8E"/>
          </a:solidFill>
          <a:effectLst>
            <a:outerShdw blurRad="38100" dist="38100" dir="2700000" algn="tl">
              <a:srgbClr val="000000">
                <a:alpha val="43137"/>
              </a:srgbClr>
            </a:outerShdw>
          </a:effectLst>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rgbClr val="006A8E"/>
        </a:buClr>
        <a:buFont typeface="Wingdings" pitchFamily="2" charset="2"/>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006A8E"/>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rgbClr val="006A8E"/>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Clr>
          <a:srgbClr val="006A8E"/>
        </a:buClr>
        <a:buFont typeface="Wingdings" pitchFamily="2" charset="2"/>
        <a:buChar char="§"/>
        <a:defRPr sz="2000">
          <a:solidFill>
            <a:schemeClr val="tx1"/>
          </a:solidFill>
          <a:latin typeface="Calibri" pitchFamily="34" charset="0"/>
        </a:defRPr>
      </a:lvl4pPr>
      <a:lvl5pPr marL="2057400" indent="-228600" algn="l" rtl="0" eaLnBrk="1" fontAlgn="base" hangingPunct="1">
        <a:spcBef>
          <a:spcPct val="20000"/>
        </a:spcBef>
        <a:spcAft>
          <a:spcPct val="0"/>
        </a:spcAft>
        <a:buClr>
          <a:srgbClr val="006A8E"/>
        </a:buClr>
        <a:buFont typeface="Wingdings" pitchFamily="2" charset="2"/>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ukm.um.si/podprimo-ustvarjalnost-strategija-razvoja-ukm-2021-2025"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ti6eqsF5ktE" TargetMode="Externa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223628" y="3121000"/>
            <a:ext cx="6696744" cy="2684264"/>
          </a:xfrm>
        </p:spPr>
        <p:txBody>
          <a:bodyPr/>
          <a:lstStyle/>
          <a:p>
            <a:br>
              <a:rPr lang="sl-SI" sz="6600" dirty="0"/>
            </a:br>
            <a:br>
              <a:rPr lang="sl-SI" sz="6600" dirty="0"/>
            </a:br>
            <a:r>
              <a:rPr lang="sl-SI" sz="6600" dirty="0"/>
              <a:t>Klub prijateljev UKM</a:t>
            </a:r>
            <a:br>
              <a:rPr lang="sl-SI" sz="6600" dirty="0"/>
            </a:br>
            <a:r>
              <a:rPr lang="sl-SI" sz="6600" dirty="0"/>
              <a:t>2012 – 2021</a:t>
            </a:r>
          </a:p>
        </p:txBody>
      </p:sp>
    </p:spTree>
    <p:extLst>
      <p:ext uri="{BB962C8B-B14F-4D97-AF65-F5344CB8AC3E}">
        <p14:creationId xmlns:p14="http://schemas.microsoft.com/office/powerpoint/2010/main" val="117832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495300" y="686789"/>
            <a:ext cx="8153400" cy="1152128"/>
          </a:xfrm>
        </p:spPr>
        <p:txBody>
          <a:bodyPr/>
          <a:lstStyle/>
          <a:p>
            <a:r>
              <a:rPr lang="sl-SI" dirty="0"/>
              <a:t>Izlet na Ptuj</a:t>
            </a:r>
            <a:br>
              <a:rPr lang="sl-SI" dirty="0"/>
            </a:br>
            <a:r>
              <a:rPr lang="sl-SI" dirty="0">
                <a:effectLst/>
              </a:rPr>
              <a:t>8. maj 2014</a:t>
            </a:r>
            <a:br>
              <a:rPr lang="sl-SI" dirty="0"/>
            </a:br>
            <a:endParaRPr lang="sl-SI" dirty="0"/>
          </a:p>
        </p:txBody>
      </p:sp>
      <p:pic>
        <p:nvPicPr>
          <p:cNvPr id="5" name="Slika 4">
            <a:extLst>
              <a:ext uri="{FF2B5EF4-FFF2-40B4-BE49-F238E27FC236}">
                <a16:creationId xmlns:a16="http://schemas.microsoft.com/office/drawing/2014/main" id="{95225D3B-1EF4-463F-817A-FD8E8C2D2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69" y="1798477"/>
            <a:ext cx="4499358" cy="2996643"/>
          </a:xfrm>
          <a:prstGeom prst="rect">
            <a:avLst/>
          </a:prstGeom>
        </p:spPr>
      </p:pic>
      <p:pic>
        <p:nvPicPr>
          <p:cNvPr id="8" name="Slika 7">
            <a:extLst>
              <a:ext uri="{FF2B5EF4-FFF2-40B4-BE49-F238E27FC236}">
                <a16:creationId xmlns:a16="http://schemas.microsoft.com/office/drawing/2014/main" id="{AED50929-43BB-49D1-9871-3FA6E8C7B4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322" y="720388"/>
            <a:ext cx="4031411" cy="2684983"/>
          </a:xfrm>
          <a:prstGeom prst="rect">
            <a:avLst/>
          </a:prstGeom>
        </p:spPr>
      </p:pic>
      <p:pic>
        <p:nvPicPr>
          <p:cNvPr id="10" name="Slika 9">
            <a:extLst>
              <a:ext uri="{FF2B5EF4-FFF2-40B4-BE49-F238E27FC236}">
                <a16:creationId xmlns:a16="http://schemas.microsoft.com/office/drawing/2014/main" id="{73223BF2-8691-44A0-9A62-0BE218FAD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3452630"/>
            <a:ext cx="4788024" cy="3188899"/>
          </a:xfrm>
          <a:prstGeom prst="rect">
            <a:avLst/>
          </a:prstGeom>
        </p:spPr>
      </p:pic>
    </p:spTree>
    <p:extLst>
      <p:ext uri="{BB962C8B-B14F-4D97-AF65-F5344CB8AC3E}">
        <p14:creationId xmlns:p14="http://schemas.microsoft.com/office/powerpoint/2010/main" val="19397876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br>
              <a:rPr lang="sl-SI" dirty="0"/>
            </a:br>
            <a:r>
              <a:rPr lang="sl-SI" dirty="0"/>
              <a:t>Skupščina 2015</a:t>
            </a:r>
            <a:br>
              <a:rPr lang="sl-SI" dirty="0"/>
            </a:br>
            <a:r>
              <a:rPr lang="sl-SI" dirty="0">
                <a:effectLst/>
              </a:rPr>
              <a:t>10. marec 2015</a:t>
            </a:r>
            <a:br>
              <a:rPr lang="sl-SI" dirty="0"/>
            </a:br>
            <a:br>
              <a:rPr lang="sl-SI" dirty="0">
                <a:effectLst/>
              </a:rPr>
            </a:br>
            <a:br>
              <a:rPr lang="sl-SI" dirty="0"/>
            </a:br>
            <a:endParaRPr lang="sl-SI" dirty="0"/>
          </a:p>
        </p:txBody>
      </p:sp>
      <p:pic>
        <p:nvPicPr>
          <p:cNvPr id="5" name="Slika 4">
            <a:extLst>
              <a:ext uri="{FF2B5EF4-FFF2-40B4-BE49-F238E27FC236}">
                <a16:creationId xmlns:a16="http://schemas.microsoft.com/office/drawing/2014/main" id="{26023D1F-A368-4FEF-8DB2-291FBA08C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9" y="2178479"/>
            <a:ext cx="3823731" cy="2546665"/>
          </a:xfrm>
          <a:prstGeom prst="rect">
            <a:avLst/>
          </a:prstGeom>
        </p:spPr>
      </p:pic>
      <p:pic>
        <p:nvPicPr>
          <p:cNvPr id="8" name="Slika 7">
            <a:extLst>
              <a:ext uri="{FF2B5EF4-FFF2-40B4-BE49-F238E27FC236}">
                <a16:creationId xmlns:a16="http://schemas.microsoft.com/office/drawing/2014/main" id="{31224324-597F-424B-ABBC-81C5FCB8B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5544" y="3991784"/>
            <a:ext cx="4148347" cy="2762864"/>
          </a:xfrm>
          <a:prstGeom prst="rect">
            <a:avLst/>
          </a:prstGeom>
        </p:spPr>
      </p:pic>
    </p:spTree>
    <p:extLst>
      <p:ext uri="{BB962C8B-B14F-4D97-AF65-F5344CB8AC3E}">
        <p14:creationId xmlns:p14="http://schemas.microsoft.com/office/powerpoint/2010/main" val="223891642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603152CB-7BAE-4DE1-8E47-4718F56F65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04" y="1628800"/>
            <a:ext cx="4757174" cy="3168352"/>
          </a:xfrm>
        </p:spPr>
      </p:pic>
      <p:sp>
        <p:nvSpPr>
          <p:cNvPr id="3" name="Naslov 2">
            <a:extLst>
              <a:ext uri="{FF2B5EF4-FFF2-40B4-BE49-F238E27FC236}">
                <a16:creationId xmlns:a16="http://schemas.microsoft.com/office/drawing/2014/main" id="{F5E99116-1E0C-4654-83C4-79B5CE7B3A23}"/>
              </a:ext>
            </a:extLst>
          </p:cNvPr>
          <p:cNvSpPr>
            <a:spLocks noGrp="1"/>
          </p:cNvSpPr>
          <p:nvPr>
            <p:ph type="title"/>
          </p:nvPr>
        </p:nvSpPr>
        <p:spPr/>
        <p:txBody>
          <a:bodyPr/>
          <a:lstStyle/>
          <a:p>
            <a:r>
              <a:rPr lang="sl-SI" sz="2800" dirty="0">
                <a:effectLst/>
              </a:rPr>
              <a:t>Literarni večer z Majo </a:t>
            </a:r>
            <a:r>
              <a:rPr lang="sl-SI" sz="2800" dirty="0" err="1">
                <a:effectLst/>
              </a:rPr>
              <a:t>Haderlap</a:t>
            </a:r>
            <a:r>
              <a:rPr lang="sl-SI" sz="2800" dirty="0">
                <a:effectLst/>
              </a:rPr>
              <a:t> in ogledom Slovenske čitalnice v Gradcu,</a:t>
            </a:r>
            <a:br>
              <a:rPr lang="sl-SI" sz="2800" dirty="0">
                <a:effectLst/>
              </a:rPr>
            </a:br>
            <a:r>
              <a:rPr lang="sl-SI" sz="2800" dirty="0">
                <a:effectLst/>
              </a:rPr>
              <a:t>15. 10. 2015</a:t>
            </a:r>
            <a:endParaRPr lang="sl-SI" sz="2800" dirty="0"/>
          </a:p>
        </p:txBody>
      </p:sp>
      <p:pic>
        <p:nvPicPr>
          <p:cNvPr id="7" name="Slika 6">
            <a:extLst>
              <a:ext uri="{FF2B5EF4-FFF2-40B4-BE49-F238E27FC236}">
                <a16:creationId xmlns:a16="http://schemas.microsoft.com/office/drawing/2014/main" id="{527FC799-3F8F-4DEB-9048-61BDF3B91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384" y="3645024"/>
            <a:ext cx="4574412" cy="3046630"/>
          </a:xfrm>
          <a:prstGeom prst="rect">
            <a:avLst/>
          </a:prstGeom>
        </p:spPr>
      </p:pic>
    </p:spTree>
    <p:extLst>
      <p:ext uri="{BB962C8B-B14F-4D97-AF65-F5344CB8AC3E}">
        <p14:creationId xmlns:p14="http://schemas.microsoft.com/office/powerpoint/2010/main" val="25646020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Predavanje dr. Jerneje Ferlež o Veliki kavarni </a:t>
            </a:r>
            <a:br>
              <a:rPr lang="sl-SI" dirty="0"/>
            </a:br>
            <a:r>
              <a:rPr lang="sl-SI" dirty="0">
                <a:effectLst/>
              </a:rPr>
              <a:t>9. december 2015</a:t>
            </a:r>
            <a:br>
              <a:rPr lang="sl-SI" dirty="0"/>
            </a:br>
            <a:endParaRPr lang="sl-SI" dirty="0"/>
          </a:p>
        </p:txBody>
      </p:sp>
      <p:pic>
        <p:nvPicPr>
          <p:cNvPr id="6" name="Slika 5">
            <a:extLst>
              <a:ext uri="{FF2B5EF4-FFF2-40B4-BE49-F238E27FC236}">
                <a16:creationId xmlns:a16="http://schemas.microsoft.com/office/drawing/2014/main" id="{74F155E8-D951-4DE5-859F-F00FF335C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928" y="2492896"/>
            <a:ext cx="5868144" cy="3908276"/>
          </a:xfrm>
          <a:prstGeom prst="rect">
            <a:avLst/>
          </a:prstGeom>
        </p:spPr>
      </p:pic>
    </p:spTree>
    <p:extLst>
      <p:ext uri="{BB962C8B-B14F-4D97-AF65-F5344CB8AC3E}">
        <p14:creationId xmlns:p14="http://schemas.microsoft.com/office/powerpoint/2010/main" val="304328470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Skupščina 2016</a:t>
            </a:r>
            <a:br>
              <a:rPr lang="sl-SI" dirty="0"/>
            </a:br>
            <a:r>
              <a:rPr lang="sl-SI" b="0" dirty="0"/>
              <a:t>10. marec 2016</a:t>
            </a:r>
            <a:br>
              <a:rPr lang="sl-SI" dirty="0"/>
            </a:br>
            <a:endParaRPr lang="sl-SI" dirty="0"/>
          </a:p>
        </p:txBody>
      </p:sp>
      <p:pic>
        <p:nvPicPr>
          <p:cNvPr id="5" name="Slika 4">
            <a:extLst>
              <a:ext uri="{FF2B5EF4-FFF2-40B4-BE49-F238E27FC236}">
                <a16:creationId xmlns:a16="http://schemas.microsoft.com/office/drawing/2014/main" id="{39BE6338-8BCB-4AA5-8785-55E633CE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794" y="2068108"/>
            <a:ext cx="4618856" cy="3076231"/>
          </a:xfrm>
          <a:prstGeom prst="rect">
            <a:avLst/>
          </a:prstGeom>
        </p:spPr>
      </p:pic>
      <p:pic>
        <p:nvPicPr>
          <p:cNvPr id="8" name="Slika 7">
            <a:extLst>
              <a:ext uri="{FF2B5EF4-FFF2-40B4-BE49-F238E27FC236}">
                <a16:creationId xmlns:a16="http://schemas.microsoft.com/office/drawing/2014/main" id="{2CA3E090-4DC6-4524-833E-54DF9F80D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930" y="836712"/>
            <a:ext cx="2812590" cy="4227141"/>
          </a:xfrm>
          <a:prstGeom prst="rect">
            <a:avLst/>
          </a:prstGeom>
        </p:spPr>
      </p:pic>
      <p:pic>
        <p:nvPicPr>
          <p:cNvPr id="10" name="Slika 9">
            <a:extLst>
              <a:ext uri="{FF2B5EF4-FFF2-40B4-BE49-F238E27FC236}">
                <a16:creationId xmlns:a16="http://schemas.microsoft.com/office/drawing/2014/main" id="{4F4AE941-D795-40B7-872D-3DD13DBC3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4365104"/>
            <a:ext cx="3506497" cy="2335382"/>
          </a:xfrm>
          <a:prstGeom prst="rect">
            <a:avLst/>
          </a:prstGeom>
        </p:spPr>
      </p:pic>
    </p:spTree>
    <p:extLst>
      <p:ext uri="{BB962C8B-B14F-4D97-AF65-F5344CB8AC3E}">
        <p14:creationId xmlns:p14="http://schemas.microsoft.com/office/powerpoint/2010/main" val="85122355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Pogovor s Prešernovim nagrajencem Tonetom Partljičem</a:t>
            </a:r>
            <a:br>
              <a:rPr lang="sl-SI" dirty="0"/>
            </a:br>
            <a:r>
              <a:rPr lang="sl-SI" dirty="0">
                <a:effectLst/>
              </a:rPr>
              <a:t>10. marec 2016</a:t>
            </a:r>
            <a:br>
              <a:rPr lang="sl-SI" dirty="0"/>
            </a:br>
            <a:endParaRPr lang="sl-SI" dirty="0"/>
          </a:p>
        </p:txBody>
      </p:sp>
      <p:pic>
        <p:nvPicPr>
          <p:cNvPr id="6" name="Slika 5">
            <a:extLst>
              <a:ext uri="{FF2B5EF4-FFF2-40B4-BE49-F238E27FC236}">
                <a16:creationId xmlns:a16="http://schemas.microsoft.com/office/drawing/2014/main" id="{DAB50F06-8FDF-4628-AE1C-C61804DD2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291070"/>
            <a:ext cx="6228184" cy="4148068"/>
          </a:xfrm>
          <a:prstGeom prst="rect">
            <a:avLst/>
          </a:prstGeom>
        </p:spPr>
      </p:pic>
    </p:spTree>
    <p:extLst>
      <p:ext uri="{BB962C8B-B14F-4D97-AF65-F5344CB8AC3E}">
        <p14:creationId xmlns:p14="http://schemas.microsoft.com/office/powerpoint/2010/main" val="188502423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Skupščina in predavanje Petre Vidali o Marijanu Krambergerju </a:t>
            </a:r>
            <a:br>
              <a:rPr lang="sl-SI" dirty="0"/>
            </a:br>
            <a:r>
              <a:rPr lang="sl-SI" dirty="0">
                <a:effectLst/>
              </a:rPr>
              <a:t>29. marec 2017</a:t>
            </a:r>
            <a:br>
              <a:rPr lang="sl-SI" dirty="0"/>
            </a:br>
            <a:endParaRPr lang="sl-SI" dirty="0"/>
          </a:p>
        </p:txBody>
      </p:sp>
      <p:pic>
        <p:nvPicPr>
          <p:cNvPr id="6" name="Slika 5">
            <a:extLst>
              <a:ext uri="{FF2B5EF4-FFF2-40B4-BE49-F238E27FC236}">
                <a16:creationId xmlns:a16="http://schemas.microsoft.com/office/drawing/2014/main" id="{19A0F487-AD48-42DA-A8ED-ED83123C8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2337048"/>
            <a:ext cx="6084168" cy="4056112"/>
          </a:xfrm>
          <a:prstGeom prst="rect">
            <a:avLst/>
          </a:prstGeom>
        </p:spPr>
      </p:pic>
    </p:spTree>
    <p:extLst>
      <p:ext uri="{BB962C8B-B14F-4D97-AF65-F5344CB8AC3E}">
        <p14:creationId xmlns:p14="http://schemas.microsoft.com/office/powerpoint/2010/main" val="310135885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Decembrsko srečanje 2017  </a:t>
            </a:r>
            <a:br>
              <a:rPr lang="sl-SI" dirty="0"/>
            </a:br>
            <a:r>
              <a:rPr lang="sl-SI" dirty="0">
                <a:effectLst/>
              </a:rPr>
              <a:t>19. december 2017</a:t>
            </a:r>
            <a:br>
              <a:rPr lang="sl-SI" dirty="0"/>
            </a:br>
            <a:endParaRPr lang="sl-SI" dirty="0"/>
          </a:p>
        </p:txBody>
      </p:sp>
      <p:pic>
        <p:nvPicPr>
          <p:cNvPr id="6" name="Slika 5">
            <a:extLst>
              <a:ext uri="{FF2B5EF4-FFF2-40B4-BE49-F238E27FC236}">
                <a16:creationId xmlns:a16="http://schemas.microsoft.com/office/drawing/2014/main" id="{B9C6B7C9-41BF-4D39-A653-ACEDA8EFA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32856"/>
            <a:ext cx="4572001" cy="3045024"/>
          </a:xfrm>
          <a:prstGeom prst="rect">
            <a:avLst/>
          </a:prstGeom>
        </p:spPr>
      </p:pic>
      <p:pic>
        <p:nvPicPr>
          <p:cNvPr id="9" name="Slika 8">
            <a:extLst>
              <a:ext uri="{FF2B5EF4-FFF2-40B4-BE49-F238E27FC236}">
                <a16:creationId xmlns:a16="http://schemas.microsoft.com/office/drawing/2014/main" id="{14722BF2-4311-4BAE-9B4E-BE1979510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2823946"/>
            <a:ext cx="5580112" cy="3716442"/>
          </a:xfrm>
          <a:prstGeom prst="rect">
            <a:avLst/>
          </a:prstGeom>
        </p:spPr>
      </p:pic>
    </p:spTree>
    <p:extLst>
      <p:ext uri="{BB962C8B-B14F-4D97-AF65-F5344CB8AC3E}">
        <p14:creationId xmlns:p14="http://schemas.microsoft.com/office/powerpoint/2010/main" val="383582327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br>
              <a:rPr lang="sl-SI" dirty="0"/>
            </a:br>
            <a:r>
              <a:rPr lang="sl-SI" dirty="0"/>
              <a:t>Skupščina in predavanje dr. Aleksandre Gačić in dr. Gregorja Jenuša o Rudolfu Maistru in dr. Karlu Verstovšku </a:t>
            </a:r>
            <a:br>
              <a:rPr lang="sl-SI" dirty="0"/>
            </a:br>
            <a:r>
              <a:rPr lang="sl-SI" dirty="0">
                <a:effectLst/>
              </a:rPr>
              <a:t>29. marec 2018</a:t>
            </a:r>
            <a:br>
              <a:rPr lang="sl-SI" dirty="0"/>
            </a:br>
            <a:endParaRPr lang="sl-SI" dirty="0"/>
          </a:p>
        </p:txBody>
      </p:sp>
      <p:pic>
        <p:nvPicPr>
          <p:cNvPr id="9" name="Slika 8">
            <a:extLst>
              <a:ext uri="{FF2B5EF4-FFF2-40B4-BE49-F238E27FC236}">
                <a16:creationId xmlns:a16="http://schemas.microsoft.com/office/drawing/2014/main" id="{358C5B55-24EE-4781-B723-54B6A4459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732" y="3212976"/>
            <a:ext cx="4824536" cy="3213218"/>
          </a:xfrm>
          <a:prstGeom prst="rect">
            <a:avLst/>
          </a:prstGeom>
        </p:spPr>
      </p:pic>
    </p:spTree>
    <p:extLst>
      <p:ext uri="{BB962C8B-B14F-4D97-AF65-F5344CB8AC3E}">
        <p14:creationId xmlns:p14="http://schemas.microsoft.com/office/powerpoint/2010/main" val="323296369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19</a:t>
            </a:fld>
            <a:endParaRPr lang="en-US"/>
          </a:p>
        </p:txBody>
      </p:sp>
      <p:sp>
        <p:nvSpPr>
          <p:cNvPr id="3" name="Naslov 2"/>
          <p:cNvSpPr>
            <a:spLocks noGrp="1"/>
          </p:cNvSpPr>
          <p:nvPr>
            <p:ph type="title"/>
          </p:nvPr>
        </p:nvSpPr>
        <p:spPr>
          <a:xfrm>
            <a:off x="683568" y="836712"/>
            <a:ext cx="8153400" cy="1047328"/>
          </a:xfrm>
        </p:spPr>
        <p:txBody>
          <a:bodyPr/>
          <a:lstStyle/>
          <a:p>
            <a:r>
              <a:rPr lang="sl-SI" dirty="0"/>
              <a:t>Skupščina in pogovor s Prešernovim nagrajencem mag. Tomažem Svetetom </a:t>
            </a:r>
            <a:br>
              <a:rPr lang="sl-SI" dirty="0"/>
            </a:br>
            <a:r>
              <a:rPr lang="sl-SI" dirty="0">
                <a:effectLst/>
              </a:rPr>
              <a:t>19. februar 2019</a:t>
            </a:r>
          </a:p>
        </p:txBody>
      </p:sp>
      <p:sp>
        <p:nvSpPr>
          <p:cNvPr id="4" name="Označba mesta noge 3"/>
          <p:cNvSpPr>
            <a:spLocks noGrp="1"/>
          </p:cNvSpPr>
          <p:nvPr>
            <p:ph type="ftr" sz="quarter" idx="3"/>
          </p:nvPr>
        </p:nvSpPr>
        <p:spPr/>
        <p:txBody>
          <a:bodyPr/>
          <a:lstStyle/>
          <a:p>
            <a:pPr>
              <a:defRPr/>
            </a:pPr>
            <a:endParaRPr lang="en-US" dirty="0"/>
          </a:p>
        </p:txBody>
      </p:sp>
      <p:pic>
        <p:nvPicPr>
          <p:cNvPr id="7" name="Označba mesta vsebine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2252752"/>
            <a:ext cx="6439999" cy="4295430"/>
          </a:xfrm>
        </p:spPr>
      </p:pic>
    </p:spTree>
    <p:extLst>
      <p:ext uri="{BB962C8B-B14F-4D97-AF65-F5344CB8AC3E}">
        <p14:creationId xmlns:p14="http://schemas.microsoft.com/office/powerpoint/2010/main" val="22434610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CEF55C-3988-4738-992A-C2900EB33048}"/>
              </a:ext>
            </a:extLst>
          </p:cNvPr>
          <p:cNvSpPr>
            <a:spLocks noGrp="1"/>
          </p:cNvSpPr>
          <p:nvPr>
            <p:ph type="ctrTitle"/>
          </p:nvPr>
        </p:nvSpPr>
        <p:spPr>
          <a:xfrm>
            <a:off x="1331640" y="1392808"/>
            <a:ext cx="6696744" cy="3404344"/>
          </a:xfrm>
        </p:spPr>
        <p:txBody>
          <a:bodyPr/>
          <a:lstStyle/>
          <a:p>
            <a:r>
              <a:rPr lang="sl-SI" dirty="0"/>
              <a:t>Ustanovitev </a:t>
            </a:r>
            <a:br>
              <a:rPr lang="sl-SI" dirty="0"/>
            </a:br>
            <a:r>
              <a:rPr lang="sl-SI" dirty="0"/>
              <a:t>in srečanja</a:t>
            </a:r>
          </a:p>
        </p:txBody>
      </p:sp>
    </p:spTree>
    <p:extLst>
      <p:ext uri="{BB962C8B-B14F-4D97-AF65-F5344CB8AC3E}">
        <p14:creationId xmlns:p14="http://schemas.microsoft.com/office/powerpoint/2010/main" val="360545573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498872" y="811868"/>
            <a:ext cx="8153400" cy="1152128"/>
          </a:xfrm>
        </p:spPr>
        <p:txBody>
          <a:bodyPr/>
          <a:lstStyle/>
          <a:p>
            <a:r>
              <a:rPr lang="sl-SI" dirty="0"/>
              <a:t>Skupščina 2020</a:t>
            </a:r>
            <a:br>
              <a:rPr lang="sl-SI" dirty="0"/>
            </a:br>
            <a:r>
              <a:rPr lang="sl-SI" dirty="0">
                <a:effectLst/>
              </a:rPr>
              <a:t>24. februar 2020</a:t>
            </a:r>
            <a:br>
              <a:rPr lang="sl-SI" dirty="0"/>
            </a:br>
            <a:endParaRPr lang="sl-SI" dirty="0"/>
          </a:p>
        </p:txBody>
      </p:sp>
      <p:pic>
        <p:nvPicPr>
          <p:cNvPr id="6" name="Slika 5">
            <a:extLst>
              <a:ext uri="{FF2B5EF4-FFF2-40B4-BE49-F238E27FC236}">
                <a16:creationId xmlns:a16="http://schemas.microsoft.com/office/drawing/2014/main" id="{98E3CF76-4087-46A1-AA25-4BD006D58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72" y="1963996"/>
            <a:ext cx="4827988" cy="3215516"/>
          </a:xfrm>
          <a:prstGeom prst="rect">
            <a:avLst/>
          </a:prstGeom>
        </p:spPr>
      </p:pic>
      <p:pic>
        <p:nvPicPr>
          <p:cNvPr id="9" name="Slika 8">
            <a:extLst>
              <a:ext uri="{FF2B5EF4-FFF2-40B4-BE49-F238E27FC236}">
                <a16:creationId xmlns:a16="http://schemas.microsoft.com/office/drawing/2014/main" id="{1874FC89-2A6C-4E06-BA73-1779BB91B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943258"/>
            <a:ext cx="4139952" cy="2757273"/>
          </a:xfrm>
          <a:prstGeom prst="rect">
            <a:avLst/>
          </a:prstGeom>
        </p:spPr>
      </p:pic>
    </p:spTree>
    <p:extLst>
      <p:ext uri="{BB962C8B-B14F-4D97-AF65-F5344CB8AC3E}">
        <p14:creationId xmlns:p14="http://schemas.microsoft.com/office/powerpoint/2010/main" val="428845367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Pogovor s Prešernovim nagrajencem fotografom Stojanom Kerblerjem</a:t>
            </a:r>
            <a:br>
              <a:rPr lang="sl-SI" dirty="0"/>
            </a:br>
            <a:r>
              <a:rPr lang="sl-SI" dirty="0">
                <a:effectLst/>
              </a:rPr>
              <a:t>24. februar 2020</a:t>
            </a:r>
            <a:br>
              <a:rPr lang="sl-SI" dirty="0"/>
            </a:br>
            <a:endParaRPr lang="sl-SI" dirty="0"/>
          </a:p>
        </p:txBody>
      </p:sp>
      <p:pic>
        <p:nvPicPr>
          <p:cNvPr id="6" name="Slika 5">
            <a:extLst>
              <a:ext uri="{FF2B5EF4-FFF2-40B4-BE49-F238E27FC236}">
                <a16:creationId xmlns:a16="http://schemas.microsoft.com/office/drawing/2014/main" id="{0CD08D0A-2484-4B16-BBDE-9E3E212B8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428865"/>
            <a:ext cx="6192688" cy="4124427"/>
          </a:xfrm>
          <a:prstGeom prst="rect">
            <a:avLst/>
          </a:prstGeom>
        </p:spPr>
      </p:pic>
    </p:spTree>
    <p:extLst>
      <p:ext uri="{BB962C8B-B14F-4D97-AF65-F5344CB8AC3E}">
        <p14:creationId xmlns:p14="http://schemas.microsoft.com/office/powerpoint/2010/main" val="297910102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CEF55C-3988-4738-992A-C2900EB33048}"/>
              </a:ext>
            </a:extLst>
          </p:cNvPr>
          <p:cNvSpPr>
            <a:spLocks noGrp="1"/>
          </p:cNvSpPr>
          <p:nvPr>
            <p:ph type="ctrTitle"/>
          </p:nvPr>
        </p:nvSpPr>
        <p:spPr/>
        <p:txBody>
          <a:bodyPr/>
          <a:lstStyle/>
          <a:p>
            <a:r>
              <a:rPr lang="sl-SI" dirty="0"/>
              <a:t>Člani in njihove donacije</a:t>
            </a:r>
          </a:p>
        </p:txBody>
      </p:sp>
      <p:sp>
        <p:nvSpPr>
          <p:cNvPr id="3" name="Podnaslov 2">
            <a:extLst>
              <a:ext uri="{FF2B5EF4-FFF2-40B4-BE49-F238E27FC236}">
                <a16:creationId xmlns:a16="http://schemas.microsoft.com/office/drawing/2014/main" id="{0072FF1C-92BD-433C-A70F-4EB4568D6278}"/>
              </a:ext>
            </a:extLst>
          </p:cNvPr>
          <p:cNvSpPr>
            <a:spLocks noGrp="1"/>
          </p:cNvSpPr>
          <p:nvPr>
            <p:ph type="subTitle" idx="1"/>
          </p:nvPr>
        </p:nvSpPr>
        <p:spPr/>
        <p:txBody>
          <a:bodyPr/>
          <a:lstStyle/>
          <a:p>
            <a:pPr algn="l"/>
            <a:r>
              <a:rPr lang="sl-SI" sz="2800" dirty="0">
                <a:solidFill>
                  <a:schemeClr val="tx2">
                    <a:lumMod val="75000"/>
                  </a:schemeClr>
                </a:solidFill>
              </a:rPr>
              <a:t>Ob ustanovitvi: 65 posameznikov in 6 ustanov</a:t>
            </a:r>
          </a:p>
          <a:p>
            <a:pPr algn="l"/>
            <a:r>
              <a:rPr lang="sl-SI" sz="2800" dirty="0">
                <a:solidFill>
                  <a:schemeClr val="tx2">
                    <a:lumMod val="75000"/>
                  </a:schemeClr>
                </a:solidFill>
              </a:rPr>
              <a:t>Konec leta 2020: 91 posameznikov in 12 ustanov</a:t>
            </a:r>
          </a:p>
          <a:p>
            <a:pPr algn="l"/>
            <a:endParaRPr lang="sl-SI" sz="2800" dirty="0">
              <a:solidFill>
                <a:schemeClr val="tx2">
                  <a:lumMod val="75000"/>
                </a:schemeClr>
              </a:solidFill>
            </a:endParaRPr>
          </a:p>
        </p:txBody>
      </p:sp>
    </p:spTree>
    <p:extLst>
      <p:ext uri="{BB962C8B-B14F-4D97-AF65-F5344CB8AC3E}">
        <p14:creationId xmlns:p14="http://schemas.microsoft.com/office/powerpoint/2010/main" val="182044404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Tablični računalniki, 2013</a:t>
            </a:r>
            <a:br>
              <a:rPr lang="sl-SI" dirty="0"/>
            </a:br>
            <a:endParaRPr lang="sl-SI" dirty="0"/>
          </a:p>
        </p:txBody>
      </p:sp>
      <p:pic>
        <p:nvPicPr>
          <p:cNvPr id="6" name="Slika 5">
            <a:extLst>
              <a:ext uri="{FF2B5EF4-FFF2-40B4-BE49-F238E27FC236}">
                <a16:creationId xmlns:a16="http://schemas.microsoft.com/office/drawing/2014/main" id="{8D0D1686-2C9A-46FE-A750-E998402AB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4263"/>
            <a:ext cx="9144000" cy="4118429"/>
          </a:xfrm>
          <a:prstGeom prst="rect">
            <a:avLst/>
          </a:prstGeom>
        </p:spPr>
      </p:pic>
    </p:spTree>
    <p:extLst>
      <p:ext uri="{BB962C8B-B14F-4D97-AF65-F5344CB8AC3E}">
        <p14:creationId xmlns:p14="http://schemas.microsoft.com/office/powerpoint/2010/main" val="58181192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Video kamera, 2014</a:t>
            </a:r>
            <a:br>
              <a:rPr lang="sl-SI" dirty="0"/>
            </a:br>
            <a:endParaRPr lang="sl-SI" dirty="0"/>
          </a:p>
        </p:txBody>
      </p:sp>
      <p:pic>
        <p:nvPicPr>
          <p:cNvPr id="6" name="Slika 5">
            <a:extLst>
              <a:ext uri="{FF2B5EF4-FFF2-40B4-BE49-F238E27FC236}">
                <a16:creationId xmlns:a16="http://schemas.microsoft.com/office/drawing/2014/main" id="{2104FEDF-958F-4631-A3AF-C7AC4358E7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18883"/>
            <a:ext cx="9144000" cy="4118429"/>
          </a:xfrm>
          <a:prstGeom prst="rect">
            <a:avLst/>
          </a:prstGeom>
        </p:spPr>
      </p:pic>
    </p:spTree>
    <p:extLst>
      <p:ext uri="{BB962C8B-B14F-4D97-AF65-F5344CB8AC3E}">
        <p14:creationId xmlns:p14="http://schemas.microsoft.com/office/powerpoint/2010/main" val="372291110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495300" y="2969568"/>
            <a:ext cx="8153400" cy="1152128"/>
          </a:xfrm>
        </p:spPr>
        <p:txBody>
          <a:bodyPr/>
          <a:lstStyle/>
          <a:p>
            <a:r>
              <a:rPr lang="sl-SI" dirty="0"/>
              <a:t>Menjalnica knjig,</a:t>
            </a:r>
            <a:br>
              <a:rPr lang="sl-SI" dirty="0"/>
            </a:br>
            <a:r>
              <a:rPr lang="sl-SI" dirty="0"/>
              <a:t>UKM in Zgodba o </a:t>
            </a:r>
            <a:br>
              <a:rPr lang="sl-SI" dirty="0"/>
            </a:br>
            <a:r>
              <a:rPr lang="sl-SI" dirty="0"/>
              <a:t>klopeh in ljudeh,</a:t>
            </a:r>
            <a:br>
              <a:rPr lang="sl-SI" dirty="0"/>
            </a:br>
            <a:r>
              <a:rPr lang="sl-SI" dirty="0"/>
              <a:t>2015</a:t>
            </a:r>
            <a:br>
              <a:rPr lang="sl-SI" dirty="0"/>
            </a:br>
            <a:endParaRPr lang="sl-SI" dirty="0"/>
          </a:p>
        </p:txBody>
      </p:sp>
      <p:pic>
        <p:nvPicPr>
          <p:cNvPr id="7" name="Slika 6">
            <a:extLst>
              <a:ext uri="{FF2B5EF4-FFF2-40B4-BE49-F238E27FC236}">
                <a16:creationId xmlns:a16="http://schemas.microsoft.com/office/drawing/2014/main" id="{58F4F308-C0DD-4A0D-A6EB-3E4ECB435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63070" cy="6858000"/>
          </a:xfrm>
          <a:prstGeom prst="rect">
            <a:avLst/>
          </a:prstGeom>
        </p:spPr>
      </p:pic>
    </p:spTree>
    <p:extLst>
      <p:ext uri="{BB962C8B-B14F-4D97-AF65-F5344CB8AC3E}">
        <p14:creationId xmlns:p14="http://schemas.microsoft.com/office/powerpoint/2010/main" val="142874550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err="1"/>
              <a:t>Klavinova</a:t>
            </a:r>
            <a:r>
              <a:rPr lang="sl-SI" dirty="0"/>
              <a:t>, 2016</a:t>
            </a:r>
            <a:br>
              <a:rPr lang="sl-SI" dirty="0"/>
            </a:br>
            <a:endParaRPr lang="sl-SI" dirty="0"/>
          </a:p>
        </p:txBody>
      </p:sp>
      <p:pic>
        <p:nvPicPr>
          <p:cNvPr id="6" name="Slika 5">
            <a:extLst>
              <a:ext uri="{FF2B5EF4-FFF2-40B4-BE49-F238E27FC236}">
                <a16:creationId xmlns:a16="http://schemas.microsoft.com/office/drawing/2014/main" id="{196AC297-82A4-4642-955F-F2C20E1D4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876" y="1916832"/>
            <a:ext cx="6804248" cy="4531736"/>
          </a:xfrm>
          <a:prstGeom prst="rect">
            <a:avLst/>
          </a:prstGeom>
        </p:spPr>
      </p:pic>
    </p:spTree>
    <p:extLst>
      <p:ext uri="{BB962C8B-B14F-4D97-AF65-F5344CB8AC3E}">
        <p14:creationId xmlns:p14="http://schemas.microsoft.com/office/powerpoint/2010/main" val="226975512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pic>
        <p:nvPicPr>
          <p:cNvPr id="9" name="Slika 8">
            <a:extLst>
              <a:ext uri="{FF2B5EF4-FFF2-40B4-BE49-F238E27FC236}">
                <a16:creationId xmlns:a16="http://schemas.microsoft.com/office/drawing/2014/main" id="{85CCCECA-70A4-414C-8EE6-667E25CEC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548680"/>
            <a:ext cx="3960440" cy="5952286"/>
          </a:xfrm>
          <a:prstGeom prst="rect">
            <a:avLst/>
          </a:prstGeom>
        </p:spPr>
      </p:pic>
      <p:sp>
        <p:nvSpPr>
          <p:cNvPr id="4" name="Naslov 3"/>
          <p:cNvSpPr>
            <a:spLocks noGrp="1"/>
          </p:cNvSpPr>
          <p:nvPr>
            <p:ph type="title"/>
          </p:nvPr>
        </p:nvSpPr>
        <p:spPr>
          <a:xfrm>
            <a:off x="533400" y="476672"/>
            <a:ext cx="8153400" cy="1584176"/>
          </a:xfrm>
        </p:spPr>
        <p:txBody>
          <a:bodyPr/>
          <a:lstStyle/>
          <a:p>
            <a:r>
              <a:rPr lang="sl-SI" dirty="0"/>
              <a:t>Glasbeni </a:t>
            </a:r>
            <a:br>
              <a:rPr lang="sl-SI" dirty="0"/>
            </a:br>
            <a:r>
              <a:rPr lang="sl-SI" dirty="0"/>
              <a:t>sprostitveni fotelj</a:t>
            </a:r>
            <a:br>
              <a:rPr lang="sl-SI" dirty="0"/>
            </a:br>
            <a:r>
              <a:rPr lang="sl-SI" dirty="0"/>
              <a:t>2017</a:t>
            </a:r>
          </a:p>
        </p:txBody>
      </p:sp>
    </p:spTree>
    <p:extLst>
      <p:ext uri="{BB962C8B-B14F-4D97-AF65-F5344CB8AC3E}">
        <p14:creationId xmlns:p14="http://schemas.microsoft.com/office/powerpoint/2010/main" val="368955084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9309" y="3068960"/>
            <a:ext cx="8153400" cy="1152128"/>
          </a:xfrm>
        </p:spPr>
        <p:txBody>
          <a:bodyPr/>
          <a:lstStyle/>
          <a:p>
            <a:r>
              <a:rPr lang="sl-SI" dirty="0"/>
              <a:t>3-D tiskalnik,</a:t>
            </a:r>
            <a:br>
              <a:rPr lang="sl-SI" dirty="0"/>
            </a:br>
            <a:r>
              <a:rPr lang="sl-SI" dirty="0"/>
              <a:t>2018</a:t>
            </a:r>
            <a:br>
              <a:rPr lang="sl-SI" dirty="0"/>
            </a:br>
            <a:endParaRPr lang="sl-SI" dirty="0"/>
          </a:p>
        </p:txBody>
      </p:sp>
      <p:pic>
        <p:nvPicPr>
          <p:cNvPr id="5" name="Slika 4">
            <a:extLst>
              <a:ext uri="{FF2B5EF4-FFF2-40B4-BE49-F238E27FC236}">
                <a16:creationId xmlns:a16="http://schemas.microsoft.com/office/drawing/2014/main" id="{58A85B41-99CE-4E3C-9B1D-22E6D6927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59203" y="1815366"/>
            <a:ext cx="6857999" cy="3174504"/>
          </a:xfrm>
          <a:prstGeom prst="rect">
            <a:avLst/>
          </a:prstGeom>
        </p:spPr>
      </p:pic>
    </p:spTree>
    <p:extLst>
      <p:ext uri="{BB962C8B-B14F-4D97-AF65-F5344CB8AC3E}">
        <p14:creationId xmlns:p14="http://schemas.microsoft.com/office/powerpoint/2010/main" val="383095416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Ureditev Glazerjeve knjižnice,</a:t>
            </a:r>
            <a:br>
              <a:rPr lang="sl-SI" dirty="0"/>
            </a:br>
            <a:r>
              <a:rPr lang="sl-SI" dirty="0"/>
              <a:t>več donatorjev, 2018</a:t>
            </a:r>
            <a:br>
              <a:rPr lang="sl-SI" dirty="0"/>
            </a:br>
            <a:endParaRPr lang="sl-SI" dirty="0"/>
          </a:p>
        </p:txBody>
      </p:sp>
      <p:pic>
        <p:nvPicPr>
          <p:cNvPr id="6" name="Slika 5">
            <a:extLst>
              <a:ext uri="{FF2B5EF4-FFF2-40B4-BE49-F238E27FC236}">
                <a16:creationId xmlns:a16="http://schemas.microsoft.com/office/drawing/2014/main" id="{7AC6045E-82BC-4C52-929B-AE8A3E5DB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220638"/>
            <a:ext cx="5832648" cy="3884634"/>
          </a:xfrm>
          <a:prstGeom prst="rect">
            <a:avLst/>
          </a:prstGeom>
        </p:spPr>
      </p:pic>
      <p:pic>
        <p:nvPicPr>
          <p:cNvPr id="9" name="Slika 8">
            <a:extLst>
              <a:ext uri="{FF2B5EF4-FFF2-40B4-BE49-F238E27FC236}">
                <a16:creationId xmlns:a16="http://schemas.microsoft.com/office/drawing/2014/main" id="{0AA713C3-34BA-4AE3-805B-2C0114F46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795792"/>
            <a:ext cx="2555776" cy="1702187"/>
          </a:xfrm>
          <a:prstGeom prst="rect">
            <a:avLst/>
          </a:prstGeom>
        </p:spPr>
      </p:pic>
    </p:spTree>
    <p:extLst>
      <p:ext uri="{BB962C8B-B14F-4D97-AF65-F5344CB8AC3E}">
        <p14:creationId xmlns:p14="http://schemas.microsoft.com/office/powerpoint/2010/main" val="2419679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Ustanovitev KP UKM</a:t>
            </a:r>
            <a:br>
              <a:rPr lang="sl-SI" dirty="0"/>
            </a:br>
            <a:r>
              <a:rPr lang="sl-SI" dirty="0">
                <a:effectLst/>
              </a:rPr>
              <a:t>7. marec 2012, Glazerjeva dvorana UKM</a:t>
            </a:r>
            <a:br>
              <a:rPr lang="sl-SI" dirty="0"/>
            </a:br>
            <a:endParaRPr lang="sl-SI" dirty="0"/>
          </a:p>
        </p:txBody>
      </p:sp>
      <p:pic>
        <p:nvPicPr>
          <p:cNvPr id="7" name="Slika 6">
            <a:extLst>
              <a:ext uri="{FF2B5EF4-FFF2-40B4-BE49-F238E27FC236}">
                <a16:creationId xmlns:a16="http://schemas.microsoft.com/office/drawing/2014/main" id="{08E9C523-CF6D-4B15-A30C-DC2BDEA5D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976" y="2204864"/>
            <a:ext cx="6479895" cy="4315712"/>
          </a:xfrm>
          <a:prstGeom prst="rect">
            <a:avLst/>
          </a:prstGeom>
        </p:spPr>
      </p:pic>
    </p:spTree>
    <p:extLst>
      <p:ext uri="{BB962C8B-B14F-4D97-AF65-F5344CB8AC3E}">
        <p14:creationId xmlns:p14="http://schemas.microsoft.com/office/powerpoint/2010/main" val="256199698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179512" y="1052736"/>
            <a:ext cx="8507288" cy="1800200"/>
          </a:xfrm>
        </p:spPr>
        <p:txBody>
          <a:bodyPr/>
          <a:lstStyle/>
          <a:p>
            <a:r>
              <a:rPr lang="sl-SI" dirty="0"/>
              <a:t>Kiosk za branje novic</a:t>
            </a:r>
            <a:br>
              <a:rPr lang="sl-SI" dirty="0"/>
            </a:br>
            <a:r>
              <a:rPr lang="sl-SI" dirty="0"/>
              <a:t>iz dnevnega časopisja</a:t>
            </a:r>
            <a:br>
              <a:rPr lang="sl-SI" dirty="0"/>
            </a:br>
            <a:r>
              <a:rPr lang="sl-SI" dirty="0"/>
              <a:t>2019</a:t>
            </a:r>
            <a:br>
              <a:rPr lang="sl-SI" dirty="0"/>
            </a:br>
            <a:endParaRPr lang="sl-SI" dirty="0"/>
          </a:p>
        </p:txBody>
      </p:sp>
      <p:pic>
        <p:nvPicPr>
          <p:cNvPr id="5" name="Slika 4">
            <a:extLst>
              <a:ext uri="{FF2B5EF4-FFF2-40B4-BE49-F238E27FC236}">
                <a16:creationId xmlns:a16="http://schemas.microsoft.com/office/drawing/2014/main" id="{0F0E25F0-F4B4-459C-B08B-D9F4AE874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655" y="0"/>
            <a:ext cx="4563070" cy="6858000"/>
          </a:xfrm>
          <a:prstGeom prst="rect">
            <a:avLst/>
          </a:prstGeom>
        </p:spPr>
      </p:pic>
    </p:spTree>
    <p:extLst>
      <p:ext uri="{BB962C8B-B14F-4D97-AF65-F5344CB8AC3E}">
        <p14:creationId xmlns:p14="http://schemas.microsoft.com/office/powerpoint/2010/main" val="416958398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45900" y="968633"/>
            <a:ext cx="8153400" cy="1152128"/>
          </a:xfrm>
        </p:spPr>
        <p:txBody>
          <a:bodyPr/>
          <a:lstStyle/>
          <a:p>
            <a:r>
              <a:rPr lang="sl-SI" dirty="0"/>
              <a:t>Knjižna omara za </a:t>
            </a:r>
            <a:r>
              <a:rPr lang="sl-SI" dirty="0" err="1"/>
              <a:t>faksimilirane</a:t>
            </a:r>
            <a:r>
              <a:rPr lang="sl-SI" dirty="0"/>
              <a:t> izdaje, 2020</a:t>
            </a:r>
            <a:br>
              <a:rPr lang="sl-SI" dirty="0"/>
            </a:br>
            <a:endParaRPr lang="sl-SI" dirty="0"/>
          </a:p>
        </p:txBody>
      </p:sp>
      <p:pic>
        <p:nvPicPr>
          <p:cNvPr id="5" name="Slika 4">
            <a:extLst>
              <a:ext uri="{FF2B5EF4-FFF2-40B4-BE49-F238E27FC236}">
                <a16:creationId xmlns:a16="http://schemas.microsoft.com/office/drawing/2014/main" id="{AC3CFA51-F431-4B96-B9DD-8F66C222FD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132856"/>
            <a:ext cx="3635896" cy="2421564"/>
          </a:xfrm>
          <a:prstGeom prst="rect">
            <a:avLst/>
          </a:prstGeom>
        </p:spPr>
      </p:pic>
      <p:pic>
        <p:nvPicPr>
          <p:cNvPr id="8" name="Slika 7">
            <a:extLst>
              <a:ext uri="{FF2B5EF4-FFF2-40B4-BE49-F238E27FC236}">
                <a16:creationId xmlns:a16="http://schemas.microsoft.com/office/drawing/2014/main" id="{9ED0BD32-1E82-4026-9EA3-26EB18615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2900754"/>
            <a:ext cx="5442200" cy="3624590"/>
          </a:xfrm>
          <a:prstGeom prst="rect">
            <a:avLst/>
          </a:prstGeom>
        </p:spPr>
      </p:pic>
    </p:spTree>
    <p:extLst>
      <p:ext uri="{BB962C8B-B14F-4D97-AF65-F5344CB8AC3E}">
        <p14:creationId xmlns:p14="http://schemas.microsoft.com/office/powerpoint/2010/main" val="111120284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Ureditev šahovskega kotička,</a:t>
            </a:r>
            <a:br>
              <a:rPr lang="sl-SI" dirty="0"/>
            </a:br>
            <a:r>
              <a:rPr lang="sl-SI" dirty="0"/>
              <a:t>več donatorjev, 2020</a:t>
            </a:r>
            <a:br>
              <a:rPr lang="sl-SI" dirty="0"/>
            </a:br>
            <a:endParaRPr lang="sl-SI" dirty="0"/>
          </a:p>
        </p:txBody>
      </p:sp>
      <p:pic>
        <p:nvPicPr>
          <p:cNvPr id="5" name="Slika 4">
            <a:extLst>
              <a:ext uri="{FF2B5EF4-FFF2-40B4-BE49-F238E27FC236}">
                <a16:creationId xmlns:a16="http://schemas.microsoft.com/office/drawing/2014/main" id="{CEA86C89-4040-418C-B8F9-143595A48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492896"/>
            <a:ext cx="5832648" cy="3884635"/>
          </a:xfrm>
          <a:prstGeom prst="rect">
            <a:avLst/>
          </a:prstGeom>
        </p:spPr>
      </p:pic>
    </p:spTree>
    <p:extLst>
      <p:ext uri="{BB962C8B-B14F-4D97-AF65-F5344CB8AC3E}">
        <p14:creationId xmlns:p14="http://schemas.microsoft.com/office/powerpoint/2010/main" val="258327637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E474D2D6-473D-4903-97EF-5656606FC8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016" r="12713"/>
          <a:stretch/>
        </p:blipFill>
        <p:spPr>
          <a:xfrm>
            <a:off x="971600" y="1844824"/>
            <a:ext cx="7200800" cy="4248472"/>
          </a:xfrm>
        </p:spPr>
      </p:pic>
      <p:sp>
        <p:nvSpPr>
          <p:cNvPr id="3" name="Naslov 2"/>
          <p:cNvSpPr>
            <a:spLocks noGrp="1"/>
          </p:cNvSpPr>
          <p:nvPr>
            <p:ph type="title"/>
          </p:nvPr>
        </p:nvSpPr>
        <p:spPr/>
        <p:txBody>
          <a:bodyPr/>
          <a:lstStyle/>
          <a:p>
            <a:r>
              <a:rPr lang="sl-SI" dirty="0"/>
              <a:t>Ureditev prostora za 3 D-tiskanje, 2021</a:t>
            </a:r>
          </a:p>
        </p:txBody>
      </p:sp>
    </p:spTree>
    <p:extLst>
      <p:ext uri="{BB962C8B-B14F-4D97-AF65-F5344CB8AC3E}">
        <p14:creationId xmlns:p14="http://schemas.microsoft.com/office/powerpoint/2010/main" val="333850917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CEF55C-3988-4738-992A-C2900EB33048}"/>
              </a:ext>
            </a:extLst>
          </p:cNvPr>
          <p:cNvSpPr>
            <a:spLocks noGrp="1"/>
          </p:cNvSpPr>
          <p:nvPr>
            <p:ph type="ctrTitle"/>
          </p:nvPr>
        </p:nvSpPr>
        <p:spPr/>
        <p:txBody>
          <a:bodyPr/>
          <a:lstStyle/>
          <a:p>
            <a:r>
              <a:rPr lang="sl-SI" dirty="0"/>
              <a:t>UKM v številkah </a:t>
            </a:r>
          </a:p>
        </p:txBody>
      </p:sp>
      <p:sp>
        <p:nvSpPr>
          <p:cNvPr id="3" name="Podnaslov 2">
            <a:extLst>
              <a:ext uri="{FF2B5EF4-FFF2-40B4-BE49-F238E27FC236}">
                <a16:creationId xmlns:a16="http://schemas.microsoft.com/office/drawing/2014/main" id="{0072FF1C-92BD-433C-A70F-4EB4568D6278}"/>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147273417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vsebine 7"/>
          <p:cNvPicPr>
            <a:picLocks noGrp="1" noChangeAspect="1"/>
          </p:cNvPicPr>
          <p:nvPr>
            <p:ph idx="1"/>
          </p:nvPr>
        </p:nvPicPr>
        <p:blipFill>
          <a:blip r:embed="rId2"/>
          <a:stretch>
            <a:fillRect/>
          </a:stretch>
        </p:blipFill>
        <p:spPr>
          <a:xfrm>
            <a:off x="0" y="476672"/>
            <a:ext cx="9144000" cy="6381328"/>
          </a:xfrm>
          <a:prstGeom prst="rect">
            <a:avLst/>
          </a:prstGeom>
        </p:spPr>
      </p:pic>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35</a:t>
            </a:fld>
            <a:endParaRPr lang="en-US"/>
          </a:p>
        </p:txBody>
      </p:sp>
      <p:sp>
        <p:nvSpPr>
          <p:cNvPr id="4" name="Označba mesta noge 3"/>
          <p:cNvSpPr>
            <a:spLocks noGrp="1"/>
          </p:cNvSpPr>
          <p:nvPr>
            <p:ph type="ftr" sz="quarter" idx="3"/>
          </p:nvPr>
        </p:nvSpPr>
        <p:spPr/>
        <p:txBody>
          <a:bodyPr/>
          <a:lstStyle/>
          <a:p>
            <a:pPr>
              <a:defRPr/>
            </a:pPr>
            <a:r>
              <a:rPr lang="sl-SI" dirty="0"/>
              <a:t>Osebna izkaznica UKM</a:t>
            </a:r>
            <a:endParaRPr lang="en-US" dirty="0"/>
          </a:p>
        </p:txBody>
      </p:sp>
      <p:graphicFrame>
        <p:nvGraphicFramePr>
          <p:cNvPr id="9" name="Tabela 8"/>
          <p:cNvGraphicFramePr>
            <a:graphicFrameLocks noGrp="1"/>
          </p:cNvGraphicFramePr>
          <p:nvPr>
            <p:extLst>
              <p:ext uri="{D42A27DB-BD31-4B8C-83A1-F6EECF244321}">
                <p14:modId xmlns:p14="http://schemas.microsoft.com/office/powerpoint/2010/main" val="483950443"/>
              </p:ext>
            </p:extLst>
          </p:nvPr>
        </p:nvGraphicFramePr>
        <p:xfrm>
          <a:off x="179511" y="692696"/>
          <a:ext cx="8784977" cy="5887193"/>
        </p:xfrm>
        <a:graphic>
          <a:graphicData uri="http://schemas.openxmlformats.org/drawingml/2006/table">
            <a:tbl>
              <a:tblPr firstRow="1" bandRow="1">
                <a:tableStyleId>{5C22544A-7EE6-4342-B048-85BDC9FD1C3A}</a:tableStyleId>
              </a:tblPr>
              <a:tblGrid>
                <a:gridCol w="5688632">
                  <a:extLst>
                    <a:ext uri="{9D8B030D-6E8A-4147-A177-3AD203B41FA5}">
                      <a16:colId xmlns:a16="http://schemas.microsoft.com/office/drawing/2014/main" val="3913337028"/>
                    </a:ext>
                  </a:extLst>
                </a:gridCol>
                <a:gridCol w="3096345">
                  <a:extLst>
                    <a:ext uri="{9D8B030D-6E8A-4147-A177-3AD203B41FA5}">
                      <a16:colId xmlns:a16="http://schemas.microsoft.com/office/drawing/2014/main" val="447403822"/>
                    </a:ext>
                  </a:extLst>
                </a:gridCol>
              </a:tblGrid>
              <a:tr h="299082">
                <a:tc>
                  <a:txBody>
                    <a:bodyPr/>
                    <a:lstStyle/>
                    <a:p>
                      <a:r>
                        <a:rPr lang="sl-SI" sz="1400" b="0" kern="1200" dirty="0">
                          <a:solidFill>
                            <a:schemeClr val="dk1"/>
                          </a:solidFill>
                          <a:latin typeface="+mn-lt"/>
                          <a:ea typeface="+mn-ea"/>
                          <a:cs typeface="+mn-cs"/>
                        </a:rPr>
                        <a:t>Zbirka knjižničnega gradiva (enote)</a:t>
                      </a:r>
                    </a:p>
                  </a:txBody>
                  <a:tcPr>
                    <a:noFill/>
                  </a:tcPr>
                </a:tc>
                <a:tc>
                  <a:txBody>
                    <a:bodyPr/>
                    <a:lstStyle/>
                    <a:p>
                      <a:pPr algn="ctr"/>
                      <a:r>
                        <a:rPr lang="sl-SI" sz="1400" b="0" kern="1200" dirty="0">
                          <a:solidFill>
                            <a:schemeClr val="dk1"/>
                          </a:solidFill>
                          <a:latin typeface="+mn-lt"/>
                          <a:ea typeface="+mn-ea"/>
                          <a:cs typeface="+mn-cs"/>
                        </a:rPr>
                        <a:t>1.198.319</a:t>
                      </a:r>
                    </a:p>
                  </a:txBody>
                  <a:tcPr>
                    <a:noFill/>
                  </a:tcPr>
                </a:tc>
                <a:extLst>
                  <a:ext uri="{0D108BD9-81ED-4DB2-BD59-A6C34878D82A}">
                    <a16:rowId xmlns:a16="http://schemas.microsoft.com/office/drawing/2014/main" val="3945253206"/>
                  </a:ext>
                </a:extLst>
              </a:tr>
              <a:tr h="299082">
                <a:tc>
                  <a:txBody>
                    <a:bodyPr/>
                    <a:lstStyle/>
                    <a:p>
                      <a:r>
                        <a:rPr lang="sl-SI" sz="1400" dirty="0"/>
                        <a:t>Letni prirast (enot)</a:t>
                      </a:r>
                    </a:p>
                  </a:txBody>
                  <a:tcPr>
                    <a:noFill/>
                  </a:tcPr>
                </a:tc>
                <a:tc>
                  <a:txBody>
                    <a:bodyPr/>
                    <a:lstStyle/>
                    <a:p>
                      <a:pPr algn="ctr"/>
                      <a:r>
                        <a:rPr lang="sl-SI" sz="1400" dirty="0"/>
                        <a:t>23.022</a:t>
                      </a:r>
                    </a:p>
                  </a:txBody>
                  <a:tcPr>
                    <a:noFill/>
                  </a:tcPr>
                </a:tc>
                <a:extLst>
                  <a:ext uri="{0D108BD9-81ED-4DB2-BD59-A6C34878D82A}">
                    <a16:rowId xmlns:a16="http://schemas.microsoft.com/office/drawing/2014/main" val="2935537012"/>
                  </a:ext>
                </a:extLst>
              </a:tr>
              <a:tr h="299082">
                <a:tc>
                  <a:txBody>
                    <a:bodyPr/>
                    <a:lstStyle/>
                    <a:p>
                      <a:r>
                        <a:rPr lang="sl-SI" sz="1400" dirty="0"/>
                        <a:t>Aktivni člani</a:t>
                      </a:r>
                    </a:p>
                  </a:txBody>
                  <a:tcPr>
                    <a:noFill/>
                  </a:tcPr>
                </a:tc>
                <a:tc>
                  <a:txBody>
                    <a:bodyPr/>
                    <a:lstStyle/>
                    <a:p>
                      <a:pPr algn="ctr"/>
                      <a:r>
                        <a:rPr lang="sl-SI" sz="1400" dirty="0"/>
                        <a:t>8.631</a:t>
                      </a:r>
                    </a:p>
                  </a:txBody>
                  <a:tcPr>
                    <a:noFill/>
                  </a:tcPr>
                </a:tc>
                <a:extLst>
                  <a:ext uri="{0D108BD9-81ED-4DB2-BD59-A6C34878D82A}">
                    <a16:rowId xmlns:a16="http://schemas.microsoft.com/office/drawing/2014/main" val="394132438"/>
                  </a:ext>
                </a:extLst>
              </a:tr>
              <a:tr h="299082">
                <a:tc>
                  <a:txBody>
                    <a:bodyPr/>
                    <a:lstStyle/>
                    <a:p>
                      <a:r>
                        <a:rPr lang="sl-SI" sz="1400" dirty="0"/>
                        <a:t>Izposoja</a:t>
                      </a:r>
                    </a:p>
                  </a:txBody>
                  <a:tcPr>
                    <a:noFill/>
                  </a:tcPr>
                </a:tc>
                <a:tc>
                  <a:txBody>
                    <a:bodyPr/>
                    <a:lstStyle/>
                    <a:p>
                      <a:pPr algn="ctr"/>
                      <a:r>
                        <a:rPr lang="sl-SI" sz="1400" dirty="0"/>
                        <a:t>171.529</a:t>
                      </a:r>
                    </a:p>
                  </a:txBody>
                  <a:tcPr>
                    <a:noFill/>
                  </a:tcPr>
                </a:tc>
                <a:extLst>
                  <a:ext uri="{0D108BD9-81ED-4DB2-BD59-A6C34878D82A}">
                    <a16:rowId xmlns:a16="http://schemas.microsoft.com/office/drawing/2014/main" val="2893997161"/>
                  </a:ext>
                </a:extLst>
              </a:tr>
              <a:tr h="299082">
                <a:tc>
                  <a:txBody>
                    <a:bodyPr/>
                    <a:lstStyle/>
                    <a:p>
                      <a:r>
                        <a:rPr lang="sl-SI" sz="1400" dirty="0"/>
                        <a:t>Obiskovalci knjižnic</a:t>
                      </a:r>
                    </a:p>
                  </a:txBody>
                  <a:tcPr>
                    <a:noFill/>
                  </a:tcPr>
                </a:tc>
                <a:tc>
                  <a:txBody>
                    <a:bodyPr/>
                    <a:lstStyle/>
                    <a:p>
                      <a:pPr algn="ctr"/>
                      <a:r>
                        <a:rPr lang="sl-SI" sz="1400" dirty="0"/>
                        <a:t>114.028</a:t>
                      </a:r>
                    </a:p>
                  </a:txBody>
                  <a:tcPr>
                    <a:noFill/>
                  </a:tcPr>
                </a:tc>
                <a:extLst>
                  <a:ext uri="{0D108BD9-81ED-4DB2-BD59-A6C34878D82A}">
                    <a16:rowId xmlns:a16="http://schemas.microsoft.com/office/drawing/2014/main" val="822086595"/>
                  </a:ext>
                </a:extLst>
              </a:tr>
              <a:tr h="299082">
                <a:tc>
                  <a:txBody>
                    <a:bodyPr/>
                    <a:lstStyle/>
                    <a:p>
                      <a:r>
                        <a:rPr lang="sl-SI" sz="1400" dirty="0"/>
                        <a:t>Obisk</a:t>
                      </a:r>
                      <a:r>
                        <a:rPr lang="sl-SI" sz="1400" baseline="0" dirty="0"/>
                        <a:t> spletnega mesta</a:t>
                      </a:r>
                      <a:endParaRPr lang="sl-SI" sz="1400" dirty="0"/>
                    </a:p>
                  </a:txBody>
                  <a:tcPr>
                    <a:noFill/>
                  </a:tcPr>
                </a:tc>
                <a:tc>
                  <a:txBody>
                    <a:bodyPr/>
                    <a:lstStyle/>
                    <a:p>
                      <a:pPr algn="ctr"/>
                      <a:r>
                        <a:rPr lang="sl-SI" sz="1400" dirty="0"/>
                        <a:t>174.336</a:t>
                      </a:r>
                    </a:p>
                  </a:txBody>
                  <a:tcPr>
                    <a:noFill/>
                  </a:tcPr>
                </a:tc>
                <a:extLst>
                  <a:ext uri="{0D108BD9-81ED-4DB2-BD59-A6C34878D82A}">
                    <a16:rowId xmlns:a16="http://schemas.microsoft.com/office/drawing/2014/main" val="2016536231"/>
                  </a:ext>
                </a:extLst>
              </a:tr>
              <a:tr h="299082">
                <a:tc>
                  <a:txBody>
                    <a:bodyPr/>
                    <a:lstStyle/>
                    <a:p>
                      <a:r>
                        <a:rPr lang="sl-SI" sz="1400" dirty="0"/>
                        <a:t>Družbena omrežja (objave)</a:t>
                      </a:r>
                    </a:p>
                  </a:txBody>
                  <a:tcPr>
                    <a:noFill/>
                  </a:tcPr>
                </a:tc>
                <a:tc>
                  <a:txBody>
                    <a:bodyPr/>
                    <a:lstStyle/>
                    <a:p>
                      <a:pPr algn="ctr"/>
                      <a:r>
                        <a:rPr lang="sl-SI" sz="1400" dirty="0"/>
                        <a:t>423</a:t>
                      </a:r>
                    </a:p>
                  </a:txBody>
                  <a:tcPr>
                    <a:noFill/>
                  </a:tcPr>
                </a:tc>
                <a:extLst>
                  <a:ext uri="{0D108BD9-81ED-4DB2-BD59-A6C34878D82A}">
                    <a16:rowId xmlns:a16="http://schemas.microsoft.com/office/drawing/2014/main" val="4134566064"/>
                  </a:ext>
                </a:extLst>
              </a:tr>
              <a:tr h="299082">
                <a:tc>
                  <a:txBody>
                    <a:bodyPr/>
                    <a:lstStyle/>
                    <a:p>
                      <a:r>
                        <a:rPr lang="sl-SI" sz="1400" dirty="0"/>
                        <a:t>Podatkovne</a:t>
                      </a:r>
                      <a:r>
                        <a:rPr lang="sl-SI" sz="1400" baseline="0" dirty="0"/>
                        <a:t> zbirke </a:t>
                      </a:r>
                      <a:endParaRPr lang="sl-SI" sz="1400" dirty="0"/>
                    </a:p>
                  </a:txBody>
                  <a:tcPr>
                    <a:noFill/>
                  </a:tcPr>
                </a:tc>
                <a:tc>
                  <a:txBody>
                    <a:bodyPr/>
                    <a:lstStyle/>
                    <a:p>
                      <a:pPr algn="ctr"/>
                      <a:r>
                        <a:rPr lang="sl-SI" sz="1400" dirty="0"/>
                        <a:t>69</a:t>
                      </a:r>
                    </a:p>
                  </a:txBody>
                  <a:tcPr>
                    <a:noFill/>
                  </a:tcPr>
                </a:tc>
                <a:extLst>
                  <a:ext uri="{0D108BD9-81ED-4DB2-BD59-A6C34878D82A}">
                    <a16:rowId xmlns:a16="http://schemas.microsoft.com/office/drawing/2014/main" val="1453965242"/>
                  </a:ext>
                </a:extLst>
              </a:tr>
              <a:tr h="299082">
                <a:tc>
                  <a:txBody>
                    <a:bodyPr/>
                    <a:lstStyle/>
                    <a:p>
                      <a:r>
                        <a:rPr lang="sl-SI" sz="1400" dirty="0"/>
                        <a:t>E-serijske</a:t>
                      </a:r>
                      <a:r>
                        <a:rPr lang="sl-SI" sz="1400" baseline="0" dirty="0"/>
                        <a:t> publikacije</a:t>
                      </a:r>
                      <a:endParaRPr lang="sl-SI" sz="1400" dirty="0"/>
                    </a:p>
                  </a:txBody>
                  <a:tcPr>
                    <a:noFill/>
                  </a:tcPr>
                </a:tc>
                <a:tc>
                  <a:txBody>
                    <a:bodyPr/>
                    <a:lstStyle/>
                    <a:p>
                      <a:pPr algn="ctr"/>
                      <a:r>
                        <a:rPr lang="sl-SI" sz="1400" dirty="0"/>
                        <a:t>39.244</a:t>
                      </a:r>
                    </a:p>
                  </a:txBody>
                  <a:tcPr>
                    <a:noFill/>
                  </a:tcPr>
                </a:tc>
                <a:extLst>
                  <a:ext uri="{0D108BD9-81ED-4DB2-BD59-A6C34878D82A}">
                    <a16:rowId xmlns:a16="http://schemas.microsoft.com/office/drawing/2014/main" val="3804969851"/>
                  </a:ext>
                </a:extLst>
              </a:tr>
              <a:tr h="299082">
                <a:tc>
                  <a:txBody>
                    <a:bodyPr/>
                    <a:lstStyle/>
                    <a:p>
                      <a:r>
                        <a:rPr lang="sl-SI" sz="1400" dirty="0"/>
                        <a:t>E-knjige</a:t>
                      </a:r>
                    </a:p>
                  </a:txBody>
                  <a:tcPr>
                    <a:noFill/>
                  </a:tcPr>
                </a:tc>
                <a:tc>
                  <a:txBody>
                    <a:bodyPr/>
                    <a:lstStyle/>
                    <a:p>
                      <a:pPr algn="ctr"/>
                      <a:r>
                        <a:rPr lang="sl-SI" sz="1400" dirty="0"/>
                        <a:t>3.005.586</a:t>
                      </a:r>
                    </a:p>
                  </a:txBody>
                  <a:tcPr>
                    <a:noFill/>
                  </a:tcPr>
                </a:tc>
                <a:extLst>
                  <a:ext uri="{0D108BD9-81ED-4DB2-BD59-A6C34878D82A}">
                    <a16:rowId xmlns:a16="http://schemas.microsoft.com/office/drawing/2014/main" val="3672164938"/>
                  </a:ext>
                </a:extLst>
              </a:tr>
              <a:tr h="363883">
                <a:tc>
                  <a:txBody>
                    <a:bodyPr/>
                    <a:lstStyle/>
                    <a:p>
                      <a:r>
                        <a:rPr lang="sl-SI" sz="1400" dirty="0"/>
                        <a:t>Prenosi</a:t>
                      </a:r>
                      <a:r>
                        <a:rPr lang="sl-SI" sz="1400" baseline="0" dirty="0"/>
                        <a:t> člankov iz e-virov</a:t>
                      </a:r>
                      <a:endParaRPr lang="sl-SI" sz="1400" dirty="0"/>
                    </a:p>
                  </a:txBody>
                  <a:tcPr>
                    <a:noFill/>
                  </a:tcPr>
                </a:tc>
                <a:tc>
                  <a:txBody>
                    <a:bodyPr/>
                    <a:lstStyle/>
                    <a:p>
                      <a:pPr algn="ctr"/>
                      <a:r>
                        <a:rPr lang="sl-SI" sz="1400" dirty="0"/>
                        <a:t>482.813</a:t>
                      </a:r>
                    </a:p>
                  </a:txBody>
                  <a:tcPr>
                    <a:noFill/>
                  </a:tcPr>
                </a:tc>
                <a:extLst>
                  <a:ext uri="{0D108BD9-81ED-4DB2-BD59-A6C34878D82A}">
                    <a16:rowId xmlns:a16="http://schemas.microsoft.com/office/drawing/2014/main" val="14359534"/>
                  </a:ext>
                </a:extLst>
              </a:tr>
              <a:tr h="347341">
                <a:tc>
                  <a:txBody>
                    <a:bodyPr/>
                    <a:lstStyle/>
                    <a:p>
                      <a:r>
                        <a:rPr lang="sl-SI" sz="1400" dirty="0"/>
                        <a:t>Digitalizacija</a:t>
                      </a:r>
                      <a:r>
                        <a:rPr lang="sl-SI" sz="1400" baseline="0" dirty="0"/>
                        <a:t> gradiva</a:t>
                      </a:r>
                      <a:endParaRPr lang="sl-SI" sz="1400" dirty="0"/>
                    </a:p>
                  </a:txBody>
                  <a:tcPr>
                    <a:noFill/>
                  </a:tcPr>
                </a:tc>
                <a:tc>
                  <a:txBody>
                    <a:bodyPr/>
                    <a:lstStyle/>
                    <a:p>
                      <a:pPr algn="ctr"/>
                      <a:r>
                        <a:rPr lang="sl-SI" sz="1400" dirty="0"/>
                        <a:t>28.668 strani (466 enot)</a:t>
                      </a:r>
                    </a:p>
                  </a:txBody>
                  <a:tcPr>
                    <a:noFill/>
                  </a:tcPr>
                </a:tc>
                <a:extLst>
                  <a:ext uri="{0D108BD9-81ED-4DB2-BD59-A6C34878D82A}">
                    <a16:rowId xmlns:a16="http://schemas.microsoft.com/office/drawing/2014/main" val="2189548374"/>
                  </a:ext>
                </a:extLst>
              </a:tr>
              <a:tr h="363883">
                <a:tc>
                  <a:txBody>
                    <a:bodyPr/>
                    <a:lstStyle/>
                    <a:p>
                      <a:r>
                        <a:rPr lang="sl-SI" sz="1400" dirty="0"/>
                        <a:t>Izobraževanje</a:t>
                      </a:r>
                      <a:r>
                        <a:rPr lang="sl-SI" sz="1400" baseline="0" dirty="0"/>
                        <a:t> uporabnikov</a:t>
                      </a:r>
                      <a:endParaRPr lang="sl-SI" sz="1400" dirty="0"/>
                    </a:p>
                  </a:txBody>
                  <a:tcPr>
                    <a:noFill/>
                  </a:tcPr>
                </a:tc>
                <a:tc>
                  <a:txBody>
                    <a:bodyPr/>
                    <a:lstStyle/>
                    <a:p>
                      <a:pPr algn="ctr"/>
                      <a:r>
                        <a:rPr lang="sl-SI" sz="1400" dirty="0"/>
                        <a:t>2.617</a:t>
                      </a:r>
                    </a:p>
                  </a:txBody>
                  <a:tcPr>
                    <a:noFill/>
                  </a:tcPr>
                </a:tc>
                <a:extLst>
                  <a:ext uri="{0D108BD9-81ED-4DB2-BD59-A6C34878D82A}">
                    <a16:rowId xmlns:a16="http://schemas.microsoft.com/office/drawing/2014/main" val="1681897918"/>
                  </a:ext>
                </a:extLst>
              </a:tr>
              <a:tr h="363883">
                <a:tc>
                  <a:txBody>
                    <a:bodyPr/>
                    <a:lstStyle/>
                    <a:p>
                      <a:r>
                        <a:rPr lang="sl-SI" sz="1400" dirty="0"/>
                        <a:t>Prireditve</a:t>
                      </a:r>
                    </a:p>
                  </a:txBody>
                  <a:tcPr>
                    <a:noFill/>
                  </a:tcPr>
                </a:tc>
                <a:tc>
                  <a:txBody>
                    <a:bodyPr/>
                    <a:lstStyle/>
                    <a:p>
                      <a:pPr algn="ctr"/>
                      <a:r>
                        <a:rPr lang="sl-SI" sz="1400" dirty="0"/>
                        <a:t>26</a:t>
                      </a:r>
                    </a:p>
                  </a:txBody>
                  <a:tcPr>
                    <a:noFill/>
                  </a:tcPr>
                </a:tc>
                <a:extLst>
                  <a:ext uri="{0D108BD9-81ED-4DB2-BD59-A6C34878D82A}">
                    <a16:rowId xmlns:a16="http://schemas.microsoft.com/office/drawing/2014/main" val="1425134431"/>
                  </a:ext>
                </a:extLst>
              </a:tr>
              <a:tr h="508439">
                <a:tc>
                  <a:txBody>
                    <a:bodyPr/>
                    <a:lstStyle/>
                    <a:p>
                      <a:r>
                        <a:rPr lang="sl-SI" sz="1400" dirty="0"/>
                        <a:t>Zaposleni (strokovni</a:t>
                      </a:r>
                      <a:r>
                        <a:rPr lang="sl-SI" sz="1400" baseline="0" dirty="0"/>
                        <a:t> </a:t>
                      </a:r>
                      <a:r>
                        <a:rPr lang="sl-SI" sz="1400" baseline="0" dirty="0" err="1"/>
                        <a:t>knjiž</a:t>
                      </a:r>
                      <a:r>
                        <a:rPr lang="sl-SI" sz="1400" baseline="0" dirty="0"/>
                        <a:t>. delavci/drugi strok. delavci/admin. teh. delavci) - SKUPAJ</a:t>
                      </a:r>
                      <a:endParaRPr lang="sl-SI" sz="1400" dirty="0"/>
                    </a:p>
                  </a:txBody>
                  <a:tcPr>
                    <a:noFill/>
                  </a:tcPr>
                </a:tc>
                <a:tc>
                  <a:txBody>
                    <a:bodyPr/>
                    <a:lstStyle/>
                    <a:p>
                      <a:pPr algn="ctr"/>
                      <a:r>
                        <a:rPr lang="sl-SI" sz="1400" dirty="0"/>
                        <a:t>81</a:t>
                      </a:r>
                    </a:p>
                  </a:txBody>
                  <a:tcPr>
                    <a:noFill/>
                  </a:tcPr>
                </a:tc>
                <a:extLst>
                  <a:ext uri="{0D108BD9-81ED-4DB2-BD59-A6C34878D82A}">
                    <a16:rowId xmlns:a16="http://schemas.microsoft.com/office/drawing/2014/main" val="4207772329"/>
                  </a:ext>
                </a:extLst>
              </a:tr>
              <a:tr h="363883">
                <a:tc>
                  <a:txBody>
                    <a:bodyPr/>
                    <a:lstStyle/>
                    <a:p>
                      <a:r>
                        <a:rPr lang="sl-SI" sz="1400" dirty="0"/>
                        <a:t>Odprtost</a:t>
                      </a:r>
                      <a:r>
                        <a:rPr lang="sl-SI" sz="1400" baseline="0" dirty="0"/>
                        <a:t> knjižnice (ur/leto)</a:t>
                      </a:r>
                      <a:endParaRPr lang="sl-SI" sz="1400" dirty="0"/>
                    </a:p>
                  </a:txBody>
                  <a:tcPr>
                    <a:noFill/>
                  </a:tcPr>
                </a:tc>
                <a:tc>
                  <a:txBody>
                    <a:bodyPr/>
                    <a:lstStyle/>
                    <a:p>
                      <a:pPr algn="ctr"/>
                      <a:r>
                        <a:rPr lang="sl-SI" sz="1400" dirty="0"/>
                        <a:t>2.849</a:t>
                      </a:r>
                    </a:p>
                  </a:txBody>
                  <a:tcPr>
                    <a:noFill/>
                  </a:tcPr>
                </a:tc>
                <a:extLst>
                  <a:ext uri="{0D108BD9-81ED-4DB2-BD59-A6C34878D82A}">
                    <a16:rowId xmlns:a16="http://schemas.microsoft.com/office/drawing/2014/main" val="1204271158"/>
                  </a:ext>
                </a:extLst>
              </a:tr>
              <a:tr h="363883">
                <a:tc>
                  <a:txBody>
                    <a:bodyPr/>
                    <a:lstStyle/>
                    <a:p>
                      <a:r>
                        <a:rPr lang="sl-SI" sz="1400" dirty="0"/>
                        <a:t>Glazerjeva dvorana, Glazerjeva in Maistrova knjižnica, razstavišča, Čitalnica ČUK, kavarnica SOVA, fotokopirnica Sončna pot</a:t>
                      </a:r>
                    </a:p>
                  </a:txBody>
                  <a:tcPr>
                    <a:noFill/>
                  </a:tcPr>
                </a:tc>
                <a:tc>
                  <a:txBody>
                    <a:bodyPr/>
                    <a:lstStyle/>
                    <a:p>
                      <a:pPr algn="ctr"/>
                      <a:endParaRPr lang="sl-SI" sz="1400" dirty="0"/>
                    </a:p>
                  </a:txBody>
                  <a:tcPr>
                    <a:noFill/>
                  </a:tcPr>
                </a:tc>
                <a:extLst>
                  <a:ext uri="{0D108BD9-81ED-4DB2-BD59-A6C34878D82A}">
                    <a16:rowId xmlns:a16="http://schemas.microsoft.com/office/drawing/2014/main" val="3358274444"/>
                  </a:ext>
                </a:extLst>
              </a:tr>
            </a:tbl>
          </a:graphicData>
        </a:graphic>
      </p:graphicFrame>
    </p:spTree>
    <p:extLst>
      <p:ext uri="{BB962C8B-B14F-4D97-AF65-F5344CB8AC3E}">
        <p14:creationId xmlns:p14="http://schemas.microsoft.com/office/powerpoint/2010/main" val="41247999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CEF55C-3988-4738-992A-C2900EB33048}"/>
              </a:ext>
            </a:extLst>
          </p:cNvPr>
          <p:cNvSpPr>
            <a:spLocks noGrp="1"/>
          </p:cNvSpPr>
          <p:nvPr>
            <p:ph type="ctrTitle"/>
          </p:nvPr>
        </p:nvSpPr>
        <p:spPr>
          <a:xfrm>
            <a:off x="1313711" y="1988840"/>
            <a:ext cx="6696744" cy="2684264"/>
          </a:xfrm>
        </p:spPr>
        <p:txBody>
          <a:bodyPr/>
          <a:lstStyle/>
          <a:p>
            <a:r>
              <a:rPr lang="sl-SI" dirty="0"/>
              <a:t>Pridobitve v UKM </a:t>
            </a:r>
            <a:br>
              <a:rPr lang="sl-SI" dirty="0"/>
            </a:br>
            <a:r>
              <a:rPr lang="sl-SI" dirty="0"/>
              <a:t>2010 – 2021</a:t>
            </a:r>
          </a:p>
        </p:txBody>
      </p:sp>
      <p:sp>
        <p:nvSpPr>
          <p:cNvPr id="3" name="Podnaslov 2">
            <a:extLst>
              <a:ext uri="{FF2B5EF4-FFF2-40B4-BE49-F238E27FC236}">
                <a16:creationId xmlns:a16="http://schemas.microsoft.com/office/drawing/2014/main" id="{0072FF1C-92BD-433C-A70F-4EB4568D6278}"/>
              </a:ext>
            </a:extLst>
          </p:cNvPr>
          <p:cNvSpPr>
            <a:spLocks noGrp="1"/>
          </p:cNvSpPr>
          <p:nvPr>
            <p:ph type="subTitle" idx="1"/>
          </p:nvPr>
        </p:nvSpPr>
        <p:spPr>
          <a:xfrm>
            <a:off x="1331640" y="5229200"/>
            <a:ext cx="6688832" cy="719733"/>
          </a:xfrm>
        </p:spPr>
        <p:txBody>
          <a:bodyPr/>
          <a:lstStyle/>
          <a:p>
            <a:endParaRPr lang="sl-SI" dirty="0"/>
          </a:p>
        </p:txBody>
      </p:sp>
    </p:spTree>
    <p:extLst>
      <p:ext uri="{BB962C8B-B14F-4D97-AF65-F5344CB8AC3E}">
        <p14:creationId xmlns:p14="http://schemas.microsoft.com/office/powerpoint/2010/main" val="92063526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37</a:t>
            </a:fld>
            <a:endParaRPr lang="en-US"/>
          </a:p>
        </p:txBody>
      </p:sp>
      <p:sp>
        <p:nvSpPr>
          <p:cNvPr id="3" name="Naslov 2"/>
          <p:cNvSpPr>
            <a:spLocks noGrp="1"/>
          </p:cNvSpPr>
          <p:nvPr>
            <p:ph type="title"/>
          </p:nvPr>
        </p:nvSpPr>
        <p:spPr/>
        <p:txBody>
          <a:bodyPr/>
          <a:lstStyle/>
          <a:p>
            <a:r>
              <a:rPr lang="sl-SI" dirty="0"/>
              <a:t>Pridobitve v UKM 2010 – 2021 (1)</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a:xfrm>
            <a:off x="423912" y="1340768"/>
            <a:ext cx="8324551" cy="5256584"/>
          </a:xfrm>
        </p:spPr>
        <p:txBody>
          <a:bodyPr/>
          <a:lstStyle/>
          <a:p>
            <a:r>
              <a:rPr lang="sl-SI" sz="2800" dirty="0"/>
              <a:t>senat UM potrdi skupne naloge knjižničnega sistema UM; članice so jih pričele sofinancirati;</a:t>
            </a:r>
          </a:p>
          <a:p>
            <a:r>
              <a:rPr lang="sl-SI" sz="2800" dirty="0"/>
              <a:t>prenos Digitalne knjižnice Univerze v Mariboru na strežnik UKM; prevzem “</a:t>
            </a:r>
            <a:r>
              <a:rPr lang="sl-SI" sz="2800" dirty="0" err="1"/>
              <a:t>help</a:t>
            </a:r>
            <a:r>
              <a:rPr lang="sl-SI" sz="2800" dirty="0"/>
              <a:t> deska” v letu 2013;</a:t>
            </a:r>
          </a:p>
          <a:p>
            <a:r>
              <a:rPr lang="sl-SI" sz="2800" dirty="0"/>
              <a:t>zametek današnjega Repozitorija UKM (2012);</a:t>
            </a:r>
          </a:p>
          <a:p>
            <a:r>
              <a:rPr lang="sl-SI" sz="2800" dirty="0"/>
              <a:t>enotna akademska izkaznica;</a:t>
            </a:r>
          </a:p>
          <a:p>
            <a:r>
              <a:rPr lang="sl-SI" sz="2800" dirty="0"/>
              <a:t>sprejeti strokovni standardi in priporočila za organizacijo, delovanje in evalvacijo visokošolskih knjižnic (v sodelovanju z UKM);</a:t>
            </a:r>
          </a:p>
          <a:p>
            <a:r>
              <a:rPr lang="sl-SI" sz="2800" dirty="0"/>
              <a:t>30 let Avstrijske čitalnice v UKM in 8 let Slovenske čitalnice v Gradcu</a:t>
            </a:r>
          </a:p>
          <a:p>
            <a:endParaRPr lang="sl-SI" dirty="0"/>
          </a:p>
          <a:p>
            <a:endParaRPr lang="sl-SI" dirty="0"/>
          </a:p>
          <a:p>
            <a:endParaRPr lang="sl-SI" dirty="0"/>
          </a:p>
        </p:txBody>
      </p:sp>
    </p:spTree>
    <p:extLst>
      <p:ext uri="{BB962C8B-B14F-4D97-AF65-F5344CB8AC3E}">
        <p14:creationId xmlns:p14="http://schemas.microsoft.com/office/powerpoint/2010/main" val="188958920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38</a:t>
            </a:fld>
            <a:endParaRPr lang="en-US"/>
          </a:p>
        </p:txBody>
      </p:sp>
      <p:sp>
        <p:nvSpPr>
          <p:cNvPr id="3" name="Naslov 2"/>
          <p:cNvSpPr>
            <a:spLocks noGrp="1"/>
          </p:cNvSpPr>
          <p:nvPr>
            <p:ph type="title"/>
          </p:nvPr>
        </p:nvSpPr>
        <p:spPr/>
        <p:txBody>
          <a:bodyPr/>
          <a:lstStyle/>
          <a:p>
            <a:r>
              <a:rPr lang="sl-SI" dirty="0"/>
              <a:t>Pridobitve v UKM 2010 – 2021 (2)</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a:xfrm>
            <a:off x="423912" y="1340768"/>
            <a:ext cx="8324551" cy="5256584"/>
          </a:xfrm>
        </p:spPr>
        <p:txBody>
          <a:bodyPr/>
          <a:lstStyle/>
          <a:p>
            <a:r>
              <a:rPr lang="sl-SI" dirty="0"/>
              <a:t>posodobitev prostorov za uporabnike v 1. nadstropju</a:t>
            </a:r>
          </a:p>
          <a:p>
            <a:r>
              <a:rPr lang="sl-SI" dirty="0"/>
              <a:t>čitalnica ČUK (2013)</a:t>
            </a:r>
          </a:p>
          <a:p>
            <a:r>
              <a:rPr lang="sl-SI" dirty="0"/>
              <a:t>energijska sanacija UKM</a:t>
            </a:r>
          </a:p>
          <a:p>
            <a:pPr marL="0" indent="0">
              <a:buNone/>
            </a:pPr>
            <a:r>
              <a:rPr lang="sl-SI" dirty="0"/>
              <a:t>in obnova 3. nadstropja (2014)</a:t>
            </a:r>
          </a:p>
          <a:p>
            <a:endParaRPr lang="sl-SI" dirty="0"/>
          </a:p>
          <a:p>
            <a:endParaRPr lang="sl-SI" dirty="0"/>
          </a:p>
        </p:txBody>
      </p:sp>
      <p:pic>
        <p:nvPicPr>
          <p:cNvPr id="6" name="Slika 5"/>
          <p:cNvPicPr>
            <a:picLocks noChangeAspect="1"/>
          </p:cNvPicPr>
          <p:nvPr/>
        </p:nvPicPr>
        <p:blipFill>
          <a:blip r:embed="rId2"/>
          <a:stretch>
            <a:fillRect/>
          </a:stretch>
        </p:blipFill>
        <p:spPr>
          <a:xfrm>
            <a:off x="5724128" y="1951706"/>
            <a:ext cx="3024334" cy="2530216"/>
          </a:xfrm>
          <a:prstGeom prst="rect">
            <a:avLst/>
          </a:prstGeom>
        </p:spPr>
      </p:pic>
      <p:pic>
        <p:nvPicPr>
          <p:cNvPr id="7" name="Slika 6"/>
          <p:cNvPicPr>
            <a:picLocks noChangeAspect="1"/>
          </p:cNvPicPr>
          <p:nvPr/>
        </p:nvPicPr>
        <p:blipFill>
          <a:blip r:embed="rId3"/>
          <a:stretch>
            <a:fillRect/>
          </a:stretch>
        </p:blipFill>
        <p:spPr>
          <a:xfrm>
            <a:off x="908383" y="4149080"/>
            <a:ext cx="3260400" cy="2376264"/>
          </a:xfrm>
          <a:prstGeom prst="rect">
            <a:avLst/>
          </a:prstGeom>
        </p:spPr>
      </p:pic>
      <p:pic>
        <p:nvPicPr>
          <p:cNvPr id="8" name="Slika 7"/>
          <p:cNvPicPr>
            <a:picLocks noChangeAspect="1"/>
          </p:cNvPicPr>
          <p:nvPr/>
        </p:nvPicPr>
        <p:blipFill>
          <a:blip r:embed="rId4"/>
          <a:stretch>
            <a:fillRect/>
          </a:stretch>
        </p:blipFill>
        <p:spPr>
          <a:xfrm>
            <a:off x="4283968" y="4149080"/>
            <a:ext cx="3587694" cy="2376264"/>
          </a:xfrm>
          <a:prstGeom prst="rect">
            <a:avLst/>
          </a:prstGeom>
        </p:spPr>
      </p:pic>
    </p:spTree>
    <p:extLst>
      <p:ext uri="{BB962C8B-B14F-4D97-AF65-F5344CB8AC3E}">
        <p14:creationId xmlns:p14="http://schemas.microsoft.com/office/powerpoint/2010/main" val="299076700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39</a:t>
            </a:fld>
            <a:endParaRPr lang="en-US"/>
          </a:p>
        </p:txBody>
      </p:sp>
      <p:sp>
        <p:nvSpPr>
          <p:cNvPr id="3" name="Naslov 2"/>
          <p:cNvSpPr>
            <a:spLocks noGrp="1"/>
          </p:cNvSpPr>
          <p:nvPr>
            <p:ph type="title"/>
          </p:nvPr>
        </p:nvSpPr>
        <p:spPr/>
        <p:txBody>
          <a:bodyPr/>
          <a:lstStyle/>
          <a:p>
            <a:r>
              <a:rPr lang="sl-SI" dirty="0"/>
              <a:t>Pridobitve v UKM 2010 – 2021 (3)</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a:xfrm>
            <a:off x="423912" y="1340768"/>
            <a:ext cx="8324551" cy="5256584"/>
          </a:xfrm>
        </p:spPr>
        <p:txBody>
          <a:bodyPr/>
          <a:lstStyle/>
          <a:p>
            <a:r>
              <a:rPr lang="sl-SI" sz="2800" dirty="0"/>
              <a:t>„živa veriga 2“ - slavnostna postavitev 1.000.000 izvoda na polico v prenovljenih prostorih;</a:t>
            </a:r>
          </a:p>
          <a:p>
            <a:r>
              <a:rPr lang="sl-SI" sz="2800" dirty="0"/>
              <a:t>Od listka do klika – 30 let avtomatizacije knjižnic – od prvega bibliografskega zapisa v COBISS, ki je nastal v UKM;</a:t>
            </a:r>
          </a:p>
          <a:p>
            <a:r>
              <a:rPr lang="sl-SI" sz="2800" dirty="0"/>
              <a:t>uvedba storitev odprtega dostopa za UM; portal Odprimo:UM;</a:t>
            </a:r>
          </a:p>
          <a:p>
            <a:r>
              <a:rPr lang="sl-SI" sz="2800" dirty="0"/>
              <a:t>enotna vstopna točka za vse gradivo na UM – najkrajša pot do polnega besedila</a:t>
            </a:r>
          </a:p>
          <a:p>
            <a:r>
              <a:rPr lang="sl-SI" sz="2800" dirty="0"/>
              <a:t>reorganizacija  v UKM.</a:t>
            </a:r>
          </a:p>
          <a:p>
            <a:endParaRPr lang="sl-SI" dirty="0"/>
          </a:p>
          <a:p>
            <a:endParaRPr lang="sl-SI" dirty="0"/>
          </a:p>
        </p:txBody>
      </p:sp>
      <p:pic>
        <p:nvPicPr>
          <p:cNvPr id="6" name="Slika 5"/>
          <p:cNvPicPr>
            <a:picLocks noChangeAspect="1"/>
          </p:cNvPicPr>
          <p:nvPr/>
        </p:nvPicPr>
        <p:blipFill>
          <a:blip r:embed="rId2"/>
          <a:stretch>
            <a:fillRect/>
          </a:stretch>
        </p:blipFill>
        <p:spPr>
          <a:xfrm>
            <a:off x="6069296" y="5051586"/>
            <a:ext cx="2689856" cy="1728628"/>
          </a:xfrm>
          <a:prstGeom prst="rect">
            <a:avLst/>
          </a:prstGeom>
        </p:spPr>
      </p:pic>
    </p:spTree>
    <p:extLst>
      <p:ext uri="{BB962C8B-B14F-4D97-AF65-F5344CB8AC3E}">
        <p14:creationId xmlns:p14="http://schemas.microsoft.com/office/powerpoint/2010/main" val="313029019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8196E18-2ED1-4FDF-9CAE-2278142D9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0"/>
            <a:ext cx="4563070" cy="6858000"/>
          </a:xfrm>
          <a:prstGeom prst="rect">
            <a:avLst/>
          </a:prstGeom>
        </p:spPr>
      </p:pic>
    </p:spTree>
    <p:extLst>
      <p:ext uri="{BB962C8B-B14F-4D97-AF65-F5344CB8AC3E}">
        <p14:creationId xmlns:p14="http://schemas.microsoft.com/office/powerpoint/2010/main" val="2340305823"/>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40</a:t>
            </a:fld>
            <a:endParaRPr lang="en-US"/>
          </a:p>
        </p:txBody>
      </p:sp>
      <p:sp>
        <p:nvSpPr>
          <p:cNvPr id="3" name="Naslov 2"/>
          <p:cNvSpPr>
            <a:spLocks noGrp="1"/>
          </p:cNvSpPr>
          <p:nvPr>
            <p:ph type="title"/>
          </p:nvPr>
        </p:nvSpPr>
        <p:spPr>
          <a:xfrm>
            <a:off x="533400" y="476672"/>
            <a:ext cx="8153400" cy="687216"/>
          </a:xfrm>
        </p:spPr>
        <p:txBody>
          <a:bodyPr/>
          <a:lstStyle/>
          <a:p>
            <a:r>
              <a:rPr lang="sl-SI" dirty="0"/>
              <a:t>Pridobitve v UKM 2010 – 2021 (4)</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a:xfrm>
            <a:off x="447823" y="1163888"/>
            <a:ext cx="8324551" cy="5256584"/>
          </a:xfrm>
        </p:spPr>
        <p:txBody>
          <a:bodyPr/>
          <a:lstStyle/>
          <a:p>
            <a:r>
              <a:rPr lang="sl-SI" sz="2800" dirty="0"/>
              <a:t>Študentski oktober v UKM;</a:t>
            </a:r>
          </a:p>
          <a:p>
            <a:endParaRPr lang="sl-SI" sz="2800" dirty="0"/>
          </a:p>
          <a:p>
            <a:endParaRPr lang="sl-SI" sz="2800" dirty="0"/>
          </a:p>
          <a:p>
            <a:endParaRPr lang="sl-SI" sz="2800" dirty="0"/>
          </a:p>
          <a:p>
            <a:r>
              <a:rPr lang="sl-SI" sz="2800" dirty="0"/>
              <a:t>Maistrova knjižnica – kulturni spomenik državnega pomena;</a:t>
            </a:r>
          </a:p>
          <a:p>
            <a:r>
              <a:rPr lang="sl-SI" sz="2800" dirty="0"/>
              <a:t>odprtje Glazerjeve knjižnice;</a:t>
            </a:r>
          </a:p>
          <a:p>
            <a:r>
              <a:rPr lang="sl-SI" sz="2800" dirty="0"/>
              <a:t>nov usmerjevalni sistem v UKM;</a:t>
            </a:r>
          </a:p>
          <a:p>
            <a:r>
              <a:rPr lang="sl-SI" sz="2800" dirty="0"/>
              <a:t>brezgotovinsko poslovanje </a:t>
            </a:r>
          </a:p>
          <a:p>
            <a:pPr marL="0" indent="0">
              <a:buNone/>
            </a:pPr>
            <a:r>
              <a:rPr lang="sl-SI" sz="2800" dirty="0"/>
              <a:t>za uporabnike;</a:t>
            </a:r>
          </a:p>
          <a:p>
            <a:r>
              <a:rPr lang="sl-SI" sz="2800" dirty="0"/>
              <a:t>digitalizacija – produkcijski skener</a:t>
            </a:r>
          </a:p>
          <a:p>
            <a:pPr marL="0" indent="0">
              <a:buNone/>
            </a:pPr>
            <a:endParaRPr lang="sl-SI" dirty="0"/>
          </a:p>
          <a:p>
            <a:pPr marL="0" indent="0">
              <a:buNone/>
            </a:pPr>
            <a:endParaRPr lang="sl-SI" dirty="0"/>
          </a:p>
          <a:p>
            <a:endParaRPr lang="sl-SI" dirty="0"/>
          </a:p>
          <a:p>
            <a:endParaRPr lang="sl-SI" dirty="0"/>
          </a:p>
        </p:txBody>
      </p:sp>
      <p:pic>
        <p:nvPicPr>
          <p:cNvPr id="6" name="Slika 5"/>
          <p:cNvPicPr>
            <a:picLocks noChangeAspect="1"/>
          </p:cNvPicPr>
          <p:nvPr/>
        </p:nvPicPr>
        <p:blipFill>
          <a:blip r:embed="rId2"/>
          <a:stretch>
            <a:fillRect/>
          </a:stretch>
        </p:blipFill>
        <p:spPr>
          <a:xfrm>
            <a:off x="0" y="1700808"/>
            <a:ext cx="9144793" cy="1524132"/>
          </a:xfrm>
          <a:prstGeom prst="rect">
            <a:avLst/>
          </a:prstGeom>
        </p:spPr>
      </p:pic>
      <p:pic>
        <p:nvPicPr>
          <p:cNvPr id="8" name="Slika 7"/>
          <p:cNvPicPr>
            <a:picLocks noChangeAspect="1"/>
          </p:cNvPicPr>
          <p:nvPr/>
        </p:nvPicPr>
        <p:blipFill>
          <a:blip r:embed="rId3"/>
          <a:stretch>
            <a:fillRect/>
          </a:stretch>
        </p:blipFill>
        <p:spPr>
          <a:xfrm>
            <a:off x="5821571" y="3964429"/>
            <a:ext cx="3332661" cy="2223995"/>
          </a:xfrm>
          <a:prstGeom prst="rect">
            <a:avLst/>
          </a:prstGeom>
        </p:spPr>
      </p:pic>
    </p:spTree>
    <p:extLst>
      <p:ext uri="{BB962C8B-B14F-4D97-AF65-F5344CB8AC3E}">
        <p14:creationId xmlns:p14="http://schemas.microsoft.com/office/powerpoint/2010/main" val="121635421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41</a:t>
            </a:fld>
            <a:endParaRPr lang="en-US"/>
          </a:p>
        </p:txBody>
      </p:sp>
      <p:sp>
        <p:nvSpPr>
          <p:cNvPr id="3" name="Naslov 2"/>
          <p:cNvSpPr>
            <a:spLocks noGrp="1"/>
          </p:cNvSpPr>
          <p:nvPr>
            <p:ph type="title"/>
          </p:nvPr>
        </p:nvSpPr>
        <p:spPr>
          <a:xfrm>
            <a:off x="533400" y="476672"/>
            <a:ext cx="8153400" cy="687216"/>
          </a:xfrm>
        </p:spPr>
        <p:txBody>
          <a:bodyPr/>
          <a:lstStyle/>
          <a:p>
            <a:r>
              <a:rPr lang="sl-SI" dirty="0"/>
              <a:t>Pridobitve v UKM 2010 – 2021 (5)</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a:xfrm>
            <a:off x="447824" y="1376497"/>
            <a:ext cx="8324551" cy="5151712"/>
          </a:xfrm>
        </p:spPr>
        <p:txBody>
          <a:bodyPr/>
          <a:lstStyle/>
          <a:p>
            <a:r>
              <a:rPr lang="sl-SI" sz="2800" dirty="0"/>
              <a:t>ureditev skladišč s premičnimi policami – dar NLB in CSD;</a:t>
            </a:r>
          </a:p>
          <a:p>
            <a:r>
              <a:rPr lang="sl-SI" sz="2800" dirty="0"/>
              <a:t>skupno javno naročilo knjižničnega gradiva za vse članice UM;</a:t>
            </a:r>
          </a:p>
          <a:p>
            <a:r>
              <a:rPr lang="sl-SI" sz="2800" dirty="0"/>
              <a:t>skrb za knjižnici članic Fakultete za energetiko in Fakultete za turizem;</a:t>
            </a:r>
          </a:p>
          <a:p>
            <a:r>
              <a:rPr lang="sl-SI" sz="2800" dirty="0"/>
              <a:t>koordinacija knjižnične dejavnosti za vse članice UM;</a:t>
            </a:r>
          </a:p>
          <a:p>
            <a:r>
              <a:rPr lang="sl-SI" sz="2800" dirty="0"/>
              <a:t>Strategija razvoja UKM 2021-2025:</a:t>
            </a:r>
          </a:p>
          <a:p>
            <a:pPr marL="0" indent="0" algn="ctr">
              <a:buNone/>
            </a:pPr>
            <a:r>
              <a:rPr lang="sl-SI" sz="2800" dirty="0">
                <a:hlinkClick r:id="rId2"/>
              </a:rPr>
              <a:t>https://ukm.um.si/podprimo-ustvarjalnost-strategija-razvoja-ukm-2021-2025</a:t>
            </a:r>
            <a:endParaRPr lang="sl-SI" sz="2800" dirty="0"/>
          </a:p>
          <a:p>
            <a:pPr marL="0" indent="0" algn="ctr">
              <a:buNone/>
            </a:pPr>
            <a:endParaRPr lang="sl-SI" sz="2800" dirty="0"/>
          </a:p>
          <a:p>
            <a:endParaRPr lang="sl-SI" dirty="0"/>
          </a:p>
          <a:p>
            <a:pPr marL="0" indent="0">
              <a:buNone/>
            </a:pPr>
            <a:endParaRPr lang="sl-SI" dirty="0"/>
          </a:p>
          <a:p>
            <a:endParaRPr lang="sl-SI" dirty="0"/>
          </a:p>
          <a:p>
            <a:endParaRPr lang="sl-SI" dirty="0"/>
          </a:p>
        </p:txBody>
      </p:sp>
    </p:spTree>
    <p:extLst>
      <p:ext uri="{BB962C8B-B14F-4D97-AF65-F5344CB8AC3E}">
        <p14:creationId xmlns:p14="http://schemas.microsoft.com/office/powerpoint/2010/main" val="179766799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CEF55C-3988-4738-992A-C2900EB33048}"/>
              </a:ext>
            </a:extLst>
          </p:cNvPr>
          <p:cNvSpPr>
            <a:spLocks noGrp="1"/>
          </p:cNvSpPr>
          <p:nvPr>
            <p:ph type="ctrTitle"/>
          </p:nvPr>
        </p:nvSpPr>
        <p:spPr/>
        <p:txBody>
          <a:bodyPr/>
          <a:lstStyle/>
          <a:p>
            <a:r>
              <a:rPr lang="sl-SI" dirty="0"/>
              <a:t>UKM v epidemiji COVID </a:t>
            </a:r>
          </a:p>
        </p:txBody>
      </p:sp>
      <p:sp>
        <p:nvSpPr>
          <p:cNvPr id="3" name="Podnaslov 2">
            <a:extLst>
              <a:ext uri="{FF2B5EF4-FFF2-40B4-BE49-F238E27FC236}">
                <a16:creationId xmlns:a16="http://schemas.microsoft.com/office/drawing/2014/main" id="{0072FF1C-92BD-433C-A70F-4EB4568D6278}"/>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157008254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A8E"/>
        </a:solidFill>
        <a:effectLst/>
      </p:bgPr>
    </p:bg>
    <p:spTree>
      <p:nvGrpSpPr>
        <p:cNvPr id="1" name=""/>
        <p:cNvGrpSpPr/>
        <p:nvPr/>
      </p:nvGrpSpPr>
      <p:grpSpPr>
        <a:xfrm>
          <a:off x="0" y="0"/>
          <a:ext cx="0" cy="0"/>
          <a:chOff x="0" y="0"/>
          <a:chExt cx="0" cy="0"/>
        </a:xfrm>
      </p:grpSpPr>
      <p:pic>
        <p:nvPicPr>
          <p:cNvPr id="10" name="Označba mesta vsebine 9"/>
          <p:cNvPicPr>
            <a:picLocks noGrp="1" noChangeAspect="1"/>
          </p:cNvPicPr>
          <p:nvPr>
            <p:ph idx="1"/>
          </p:nvPr>
        </p:nvPicPr>
        <p:blipFill>
          <a:blip r:embed="rId2"/>
          <a:stretch>
            <a:fillRect/>
          </a:stretch>
        </p:blipFill>
        <p:spPr>
          <a:xfrm>
            <a:off x="747449" y="738597"/>
            <a:ext cx="2944097" cy="2944097"/>
          </a:xfrm>
          <a:prstGeom prst="rect">
            <a:avLst/>
          </a:prstGeom>
          <a:ln>
            <a:noFill/>
          </a:ln>
          <a:effectLst>
            <a:outerShdw blurRad="190500" algn="tl" rotWithShape="0">
              <a:srgbClr val="000000">
                <a:alpha val="70000"/>
              </a:srgbClr>
            </a:outerShdw>
          </a:effectLst>
        </p:spPr>
      </p:pic>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43</a:t>
            </a:fld>
            <a:endParaRPr lang="en-US"/>
          </a:p>
        </p:txBody>
      </p:sp>
      <p:sp>
        <p:nvSpPr>
          <p:cNvPr id="3" name="Naslov 2"/>
          <p:cNvSpPr>
            <a:spLocks noGrp="1"/>
          </p:cNvSpPr>
          <p:nvPr>
            <p:ph type="title"/>
          </p:nvPr>
        </p:nvSpPr>
        <p:spPr>
          <a:xfrm>
            <a:off x="0" y="23863"/>
            <a:ext cx="9144000" cy="720080"/>
          </a:xfrm>
        </p:spPr>
        <p:txBody>
          <a:bodyPr/>
          <a:lstStyle/>
          <a:p>
            <a:r>
              <a:rPr lang="sl-SI" dirty="0">
                <a:solidFill>
                  <a:schemeClr val="bg1"/>
                </a:solidFill>
              </a:rPr>
              <a:t>Knjižnica v epidemiji COVID</a:t>
            </a:r>
          </a:p>
        </p:txBody>
      </p:sp>
      <p:sp>
        <p:nvSpPr>
          <p:cNvPr id="4" name="Označba mesta noge 3"/>
          <p:cNvSpPr>
            <a:spLocks noGrp="1"/>
          </p:cNvSpPr>
          <p:nvPr>
            <p:ph type="ftr" sz="quarter" idx="3"/>
          </p:nvPr>
        </p:nvSpPr>
        <p:spPr/>
        <p:txBody>
          <a:bodyPr/>
          <a:lstStyle/>
          <a:p>
            <a:pPr>
              <a:defRPr/>
            </a:pPr>
            <a:endParaRPr lang="en-US" dirty="0"/>
          </a:p>
        </p:txBody>
      </p:sp>
      <p:pic>
        <p:nvPicPr>
          <p:cNvPr id="7" name="Slika 6"/>
          <p:cNvPicPr>
            <a:picLocks noChangeAspect="1"/>
          </p:cNvPicPr>
          <p:nvPr/>
        </p:nvPicPr>
        <p:blipFill>
          <a:blip r:embed="rId3"/>
          <a:stretch>
            <a:fillRect/>
          </a:stretch>
        </p:blipFill>
        <p:spPr>
          <a:xfrm>
            <a:off x="4453298" y="646346"/>
            <a:ext cx="4690702" cy="3156484"/>
          </a:xfrm>
          <a:prstGeom prst="rect">
            <a:avLst/>
          </a:prstGeom>
          <a:ln>
            <a:noFill/>
          </a:ln>
          <a:effectLst>
            <a:outerShdw blurRad="190500" algn="tl" rotWithShape="0">
              <a:srgbClr val="000000">
                <a:alpha val="70000"/>
              </a:srgbClr>
            </a:outerShdw>
          </a:effectLst>
        </p:spPr>
      </p:pic>
      <p:pic>
        <p:nvPicPr>
          <p:cNvPr id="8" name="Slika 7"/>
          <p:cNvPicPr>
            <a:picLocks noChangeAspect="1"/>
          </p:cNvPicPr>
          <p:nvPr/>
        </p:nvPicPr>
        <p:blipFill>
          <a:blip r:embed="rId4"/>
          <a:stretch>
            <a:fillRect/>
          </a:stretch>
        </p:blipFill>
        <p:spPr>
          <a:xfrm>
            <a:off x="4598576" y="4437112"/>
            <a:ext cx="4469322" cy="1575886"/>
          </a:xfrm>
          <a:prstGeom prst="rect">
            <a:avLst/>
          </a:prstGeom>
          <a:ln>
            <a:noFill/>
          </a:ln>
          <a:effectLst>
            <a:outerShdw blurRad="190500" algn="tl" rotWithShape="0">
              <a:srgbClr val="000000">
                <a:alpha val="70000"/>
              </a:srgbClr>
            </a:outerShdw>
          </a:effectLst>
        </p:spPr>
      </p:pic>
      <p:pic>
        <p:nvPicPr>
          <p:cNvPr id="9" name="Slika 8"/>
          <p:cNvPicPr>
            <a:picLocks noChangeAspect="1"/>
          </p:cNvPicPr>
          <p:nvPr/>
        </p:nvPicPr>
        <p:blipFill>
          <a:blip r:embed="rId5"/>
          <a:stretch>
            <a:fillRect/>
          </a:stretch>
        </p:blipFill>
        <p:spPr>
          <a:xfrm>
            <a:off x="-17881" y="3816312"/>
            <a:ext cx="4454546" cy="30416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365192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476672"/>
            <a:ext cx="8686800" cy="720080"/>
          </a:xfrm>
        </p:spPr>
        <p:txBody>
          <a:bodyPr/>
          <a:lstStyle/>
          <a:p>
            <a:r>
              <a:rPr lang="sl-SI" dirty="0"/>
              <a:t>Knjižnica v karanteni</a:t>
            </a:r>
          </a:p>
        </p:txBody>
      </p:sp>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44</a:t>
            </a:fld>
            <a:endParaRPr lang="en-US"/>
          </a:p>
        </p:txBody>
      </p:sp>
      <p:sp>
        <p:nvSpPr>
          <p:cNvPr id="4" name="Označba mesta noge 3"/>
          <p:cNvSpPr>
            <a:spLocks noGrp="1"/>
          </p:cNvSpPr>
          <p:nvPr>
            <p:ph type="ftr" sz="quarter" idx="3"/>
          </p:nvPr>
        </p:nvSpPr>
        <p:spPr/>
        <p:txBody>
          <a:bodyPr/>
          <a:lstStyle/>
          <a:p>
            <a:pPr>
              <a:defRPr/>
            </a:pPr>
            <a:endParaRPr lang="en-US" dirty="0"/>
          </a:p>
        </p:txBody>
      </p:sp>
      <p:pic>
        <p:nvPicPr>
          <p:cNvPr id="8" name="Slika 7"/>
          <p:cNvPicPr>
            <a:picLocks noChangeAspect="1"/>
          </p:cNvPicPr>
          <p:nvPr/>
        </p:nvPicPr>
        <p:blipFill>
          <a:blip r:embed="rId2"/>
          <a:stretch>
            <a:fillRect/>
          </a:stretch>
        </p:blipFill>
        <p:spPr>
          <a:xfrm>
            <a:off x="4287829" y="675538"/>
            <a:ext cx="4856171" cy="3237448"/>
          </a:xfrm>
          <a:prstGeom prst="rect">
            <a:avLst/>
          </a:prstGeom>
        </p:spPr>
      </p:pic>
      <p:pic>
        <p:nvPicPr>
          <p:cNvPr id="6" name="Slika 5"/>
          <p:cNvPicPr>
            <a:picLocks noChangeAspect="1"/>
          </p:cNvPicPr>
          <p:nvPr/>
        </p:nvPicPr>
        <p:blipFill>
          <a:blip r:embed="rId3"/>
          <a:stretch>
            <a:fillRect/>
          </a:stretch>
        </p:blipFill>
        <p:spPr>
          <a:xfrm>
            <a:off x="0" y="1205424"/>
            <a:ext cx="5076055" cy="2999995"/>
          </a:xfrm>
          <a:prstGeom prst="rect">
            <a:avLst/>
          </a:prstGeom>
        </p:spPr>
      </p:pic>
      <p:pic>
        <p:nvPicPr>
          <p:cNvPr id="11" name="Slika 10"/>
          <p:cNvPicPr>
            <a:picLocks noChangeAspect="1"/>
          </p:cNvPicPr>
          <p:nvPr/>
        </p:nvPicPr>
        <p:blipFill>
          <a:blip r:embed="rId4"/>
          <a:stretch>
            <a:fillRect/>
          </a:stretch>
        </p:blipFill>
        <p:spPr>
          <a:xfrm>
            <a:off x="3943543" y="3912986"/>
            <a:ext cx="5218738" cy="2945014"/>
          </a:xfrm>
          <a:prstGeom prst="rect">
            <a:avLst/>
          </a:prstGeom>
        </p:spPr>
      </p:pic>
      <p:pic>
        <p:nvPicPr>
          <p:cNvPr id="9" name="Slika 8"/>
          <p:cNvPicPr>
            <a:picLocks noChangeAspect="1"/>
          </p:cNvPicPr>
          <p:nvPr/>
        </p:nvPicPr>
        <p:blipFill>
          <a:blip r:embed="rId5"/>
          <a:stretch>
            <a:fillRect/>
          </a:stretch>
        </p:blipFill>
        <p:spPr>
          <a:xfrm>
            <a:off x="9629" y="4209502"/>
            <a:ext cx="5875189" cy="2648498"/>
          </a:xfrm>
          <a:prstGeom prst="rect">
            <a:avLst/>
          </a:prstGeom>
        </p:spPr>
      </p:pic>
    </p:spTree>
    <p:extLst>
      <p:ext uri="{BB962C8B-B14F-4D97-AF65-F5344CB8AC3E}">
        <p14:creationId xmlns:p14="http://schemas.microsoft.com/office/powerpoint/2010/main" val="156528354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476672"/>
            <a:ext cx="8686800" cy="1047328"/>
          </a:xfrm>
        </p:spPr>
        <p:txBody>
          <a:bodyPr/>
          <a:lstStyle/>
          <a:p>
            <a:r>
              <a:rPr lang="sl-SI" dirty="0"/>
              <a:t>Izposoja v </a:t>
            </a:r>
            <a:br>
              <a:rPr lang="sl-SI" dirty="0"/>
            </a:br>
            <a:r>
              <a:rPr lang="sl-SI" dirty="0"/>
              <a:t>pritličju</a:t>
            </a:r>
          </a:p>
        </p:txBody>
      </p:sp>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45</a:t>
            </a:fld>
            <a:endParaRPr lang="en-US"/>
          </a:p>
        </p:txBody>
      </p:sp>
      <p:sp>
        <p:nvSpPr>
          <p:cNvPr id="4" name="Označba mesta noge 3"/>
          <p:cNvSpPr>
            <a:spLocks noGrp="1"/>
          </p:cNvSpPr>
          <p:nvPr>
            <p:ph type="ftr" sz="quarter" idx="3"/>
          </p:nvPr>
        </p:nvSpPr>
        <p:spPr/>
        <p:txBody>
          <a:bodyPr/>
          <a:lstStyle/>
          <a:p>
            <a:pPr>
              <a:defRPr/>
            </a:pPr>
            <a:endParaRPr lang="en-US" dirty="0"/>
          </a:p>
        </p:txBody>
      </p:sp>
      <p:pic>
        <p:nvPicPr>
          <p:cNvPr id="5" name="Slika 4"/>
          <p:cNvPicPr>
            <a:picLocks noChangeAspect="1"/>
          </p:cNvPicPr>
          <p:nvPr/>
        </p:nvPicPr>
        <p:blipFill>
          <a:blip r:embed="rId2"/>
          <a:stretch>
            <a:fillRect/>
          </a:stretch>
        </p:blipFill>
        <p:spPr>
          <a:xfrm>
            <a:off x="2771801" y="2612118"/>
            <a:ext cx="6372199" cy="4245882"/>
          </a:xfrm>
          <a:prstGeom prst="rect">
            <a:avLst/>
          </a:prstGeom>
        </p:spPr>
      </p:pic>
      <p:pic>
        <p:nvPicPr>
          <p:cNvPr id="6" name="Slika 5"/>
          <p:cNvPicPr>
            <a:picLocks noChangeAspect="1"/>
          </p:cNvPicPr>
          <p:nvPr/>
        </p:nvPicPr>
        <p:blipFill>
          <a:blip r:embed="rId3"/>
          <a:stretch>
            <a:fillRect/>
          </a:stretch>
        </p:blipFill>
        <p:spPr>
          <a:xfrm>
            <a:off x="2771801" y="476672"/>
            <a:ext cx="6372199" cy="2603218"/>
          </a:xfrm>
          <a:prstGeom prst="rect">
            <a:avLst/>
          </a:prstGeom>
        </p:spPr>
      </p:pic>
      <p:pic>
        <p:nvPicPr>
          <p:cNvPr id="7" name="Slika 6"/>
          <p:cNvPicPr>
            <a:picLocks noChangeAspect="1"/>
          </p:cNvPicPr>
          <p:nvPr/>
        </p:nvPicPr>
        <p:blipFill>
          <a:blip r:embed="rId4"/>
          <a:stretch>
            <a:fillRect/>
          </a:stretch>
        </p:blipFill>
        <p:spPr>
          <a:xfrm>
            <a:off x="0" y="2060848"/>
            <a:ext cx="2771801" cy="3566469"/>
          </a:xfrm>
          <a:prstGeom prst="rect">
            <a:avLst/>
          </a:prstGeom>
        </p:spPr>
      </p:pic>
    </p:spTree>
    <p:extLst>
      <p:ext uri="{BB962C8B-B14F-4D97-AF65-F5344CB8AC3E}">
        <p14:creationId xmlns:p14="http://schemas.microsoft.com/office/powerpoint/2010/main" val="267336346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ČUKomat</a:t>
            </a:r>
            <a:r>
              <a:rPr lang="sl-SI" dirty="0"/>
              <a:t> 24/7</a:t>
            </a:r>
          </a:p>
        </p:txBody>
      </p:sp>
      <p:sp>
        <p:nvSpPr>
          <p:cNvPr id="3" name="Označba mesta številke diapozitiva 2"/>
          <p:cNvSpPr>
            <a:spLocks noGrp="1"/>
          </p:cNvSpPr>
          <p:nvPr>
            <p:ph type="sldNum" sz="quarter" idx="4"/>
          </p:nvPr>
        </p:nvSpPr>
        <p:spPr/>
        <p:txBody>
          <a:bodyPr/>
          <a:lstStyle/>
          <a:p>
            <a:pPr>
              <a:defRPr/>
            </a:pPr>
            <a:fld id="{869A43B6-4A72-4A6E-B3BC-4E1A4B5DD1B6}" type="slidenum">
              <a:rPr lang="en-US" smtClean="0"/>
              <a:pPr>
                <a:defRPr/>
              </a:pPr>
              <a:t>46</a:t>
            </a:fld>
            <a:endParaRPr lang="en-US"/>
          </a:p>
        </p:txBody>
      </p:sp>
      <p:sp>
        <p:nvSpPr>
          <p:cNvPr id="4" name="Označba mesta noge 3"/>
          <p:cNvSpPr>
            <a:spLocks noGrp="1"/>
          </p:cNvSpPr>
          <p:nvPr>
            <p:ph type="ftr" sz="quarter" idx="3"/>
          </p:nvPr>
        </p:nvSpPr>
        <p:spPr/>
        <p:txBody>
          <a:bodyPr/>
          <a:lstStyle/>
          <a:p>
            <a:pPr>
              <a:defRPr/>
            </a:pPr>
            <a:endParaRPr lang="en-US" dirty="0"/>
          </a:p>
        </p:txBody>
      </p:sp>
      <p:pic>
        <p:nvPicPr>
          <p:cNvPr id="6" name="Slika 5">
            <a:extLst>
              <a:ext uri="{FF2B5EF4-FFF2-40B4-BE49-F238E27FC236}">
                <a16:creationId xmlns:a16="http://schemas.microsoft.com/office/drawing/2014/main" id="{201EE821-BB99-4D0E-BD0C-34E75BB32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56" y="1268760"/>
            <a:ext cx="7786070" cy="5328592"/>
          </a:xfrm>
          <a:prstGeom prst="rect">
            <a:avLst/>
          </a:prstGeom>
        </p:spPr>
      </p:pic>
    </p:spTree>
    <p:extLst>
      <p:ext uri="{BB962C8B-B14F-4D97-AF65-F5344CB8AC3E}">
        <p14:creationId xmlns:p14="http://schemas.microsoft.com/office/powerpoint/2010/main" val="166402371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B22445-0662-46FC-BB2B-3BDCDEFAEC43}"/>
              </a:ext>
            </a:extLst>
          </p:cNvPr>
          <p:cNvSpPr>
            <a:spLocks noGrp="1"/>
          </p:cNvSpPr>
          <p:nvPr>
            <p:ph type="title"/>
          </p:nvPr>
        </p:nvSpPr>
        <p:spPr/>
        <p:txBody>
          <a:bodyPr/>
          <a:lstStyle/>
          <a:p>
            <a:r>
              <a:rPr lang="sl-SI" dirty="0"/>
              <a:t>Podzemlje UKM</a:t>
            </a:r>
          </a:p>
        </p:txBody>
      </p:sp>
      <p:sp>
        <p:nvSpPr>
          <p:cNvPr id="3" name="Označba mesta številke diapozitiva 2">
            <a:extLst>
              <a:ext uri="{FF2B5EF4-FFF2-40B4-BE49-F238E27FC236}">
                <a16:creationId xmlns:a16="http://schemas.microsoft.com/office/drawing/2014/main" id="{6F613D12-24DD-4B92-8F8C-D80ECB04F7BA}"/>
              </a:ext>
            </a:extLst>
          </p:cNvPr>
          <p:cNvSpPr>
            <a:spLocks noGrp="1"/>
          </p:cNvSpPr>
          <p:nvPr>
            <p:ph type="sldNum" sz="quarter" idx="4"/>
          </p:nvPr>
        </p:nvSpPr>
        <p:spPr/>
        <p:txBody>
          <a:bodyPr/>
          <a:lstStyle/>
          <a:p>
            <a:pPr>
              <a:defRPr/>
            </a:pPr>
            <a:fld id="{869A43B6-4A72-4A6E-B3BC-4E1A4B5DD1B6}" type="slidenum">
              <a:rPr lang="en-US" smtClean="0"/>
              <a:pPr>
                <a:defRPr/>
              </a:pPr>
              <a:t>47</a:t>
            </a:fld>
            <a:endParaRPr lang="en-US"/>
          </a:p>
        </p:txBody>
      </p:sp>
      <p:sp>
        <p:nvSpPr>
          <p:cNvPr id="4" name="Označba mesta noge 3">
            <a:extLst>
              <a:ext uri="{FF2B5EF4-FFF2-40B4-BE49-F238E27FC236}">
                <a16:creationId xmlns:a16="http://schemas.microsoft.com/office/drawing/2014/main" id="{AF6002F3-97A5-4064-9F87-3623DC2979FA}"/>
              </a:ext>
            </a:extLst>
          </p:cNvPr>
          <p:cNvSpPr>
            <a:spLocks noGrp="1"/>
          </p:cNvSpPr>
          <p:nvPr>
            <p:ph type="ftr" sz="quarter" idx="3"/>
          </p:nvPr>
        </p:nvSpPr>
        <p:spPr/>
        <p:txBody>
          <a:bodyPr/>
          <a:lstStyle/>
          <a:p>
            <a:pPr>
              <a:defRPr/>
            </a:pPr>
            <a:endParaRPr lang="en-US" dirty="0"/>
          </a:p>
        </p:txBody>
      </p:sp>
      <p:pic>
        <p:nvPicPr>
          <p:cNvPr id="8" name="Slika 7">
            <a:extLst>
              <a:ext uri="{FF2B5EF4-FFF2-40B4-BE49-F238E27FC236}">
                <a16:creationId xmlns:a16="http://schemas.microsoft.com/office/drawing/2014/main" id="{AE96FDB3-8E49-49CB-9144-54F5BC989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44" y="1537704"/>
            <a:ext cx="5040560" cy="3780420"/>
          </a:xfrm>
          <a:prstGeom prst="rect">
            <a:avLst/>
          </a:prstGeom>
        </p:spPr>
      </p:pic>
      <p:pic>
        <p:nvPicPr>
          <p:cNvPr id="10" name="Slika 9">
            <a:extLst>
              <a:ext uri="{FF2B5EF4-FFF2-40B4-BE49-F238E27FC236}">
                <a16:creationId xmlns:a16="http://schemas.microsoft.com/office/drawing/2014/main" id="{AA78E010-45B0-428A-95F7-FAABD0D04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886" y="3418102"/>
            <a:ext cx="4474840" cy="3356130"/>
          </a:xfrm>
          <a:prstGeom prst="rect">
            <a:avLst/>
          </a:prstGeom>
        </p:spPr>
      </p:pic>
    </p:spTree>
    <p:extLst>
      <p:ext uri="{BB962C8B-B14F-4D97-AF65-F5344CB8AC3E}">
        <p14:creationId xmlns:p14="http://schemas.microsoft.com/office/powerpoint/2010/main" val="360729492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4"/>
          <p:cNvSpPr>
            <a:spLocks noGrp="1"/>
          </p:cNvSpPr>
          <p:nvPr>
            <p:ph idx="4294967295"/>
          </p:nvPr>
        </p:nvSpPr>
        <p:spPr>
          <a:xfrm>
            <a:off x="323528" y="1908994"/>
            <a:ext cx="8676456" cy="4668812"/>
          </a:xfrm>
        </p:spPr>
        <p:txBody>
          <a:bodyPr/>
          <a:lstStyle/>
          <a:p>
            <a:pPr>
              <a:spcBef>
                <a:spcPts val="0"/>
              </a:spcBef>
            </a:pPr>
            <a:r>
              <a:rPr lang="sl-SI" sz="2800" dirty="0"/>
              <a:t>Film ob kulturnem prazniku;</a:t>
            </a:r>
          </a:p>
          <a:p>
            <a:pPr>
              <a:spcBef>
                <a:spcPts val="0"/>
              </a:spcBef>
            </a:pPr>
            <a:r>
              <a:rPr lang="sl-SI" sz="2800" dirty="0"/>
              <a:t>Spletni informativni dan UM;</a:t>
            </a:r>
          </a:p>
          <a:p>
            <a:pPr>
              <a:spcBef>
                <a:spcPts val="0"/>
              </a:spcBef>
            </a:pPr>
            <a:r>
              <a:rPr lang="sl-SI" sz="2800" dirty="0"/>
              <a:t>IP na Doktorski šoli UM;</a:t>
            </a:r>
          </a:p>
          <a:p>
            <a:pPr>
              <a:spcBef>
                <a:spcPts val="0"/>
              </a:spcBef>
            </a:pPr>
            <a:r>
              <a:rPr lang="sl-SI" sz="2800" dirty="0"/>
              <a:t>poletna razstava </a:t>
            </a:r>
            <a:r>
              <a:rPr lang="sl-SI" sz="2800" dirty="0" err="1"/>
              <a:t>W.O.R.M.S</a:t>
            </a:r>
            <a:r>
              <a:rPr lang="sl-SI" sz="2800" dirty="0"/>
              <a:t>;</a:t>
            </a:r>
          </a:p>
          <a:p>
            <a:pPr>
              <a:spcBef>
                <a:spcPts val="0"/>
              </a:spcBef>
            </a:pPr>
            <a:r>
              <a:rPr lang="sl-SI" sz="2800" dirty="0"/>
              <a:t>virtualne razstave;</a:t>
            </a:r>
          </a:p>
          <a:p>
            <a:pPr>
              <a:spcBef>
                <a:spcPts val="0"/>
              </a:spcBef>
            </a:pPr>
            <a:r>
              <a:rPr lang="sl-SI" sz="2800" dirty="0"/>
              <a:t>ulične  tematske razstave</a:t>
            </a:r>
          </a:p>
          <a:p>
            <a:pPr>
              <a:spcBef>
                <a:spcPts val="0"/>
              </a:spcBef>
            </a:pPr>
            <a:r>
              <a:rPr lang="sl-SI" dirty="0"/>
              <a:t>video gradivo v času epidemije - </a:t>
            </a:r>
          </a:p>
          <a:p>
            <a:pPr marL="0" indent="0">
              <a:spcBef>
                <a:spcPts val="0"/>
              </a:spcBef>
              <a:buNone/>
            </a:pPr>
            <a:r>
              <a:rPr lang="sl-SI" dirty="0">
                <a:hlinkClick r:id="rId2"/>
              </a:rPr>
              <a:t>https://youtu.be/ti6eqsF5ktE</a:t>
            </a:r>
            <a:r>
              <a:rPr lang="sl-SI" dirty="0"/>
              <a:t> ;</a:t>
            </a:r>
          </a:p>
          <a:p>
            <a:endParaRPr lang="sl-SI" dirty="0"/>
          </a:p>
          <a:p>
            <a:endParaRPr lang="sl-SI" dirty="0"/>
          </a:p>
        </p:txBody>
      </p:sp>
      <p:sp>
        <p:nvSpPr>
          <p:cNvPr id="2" name="Označba mesta številke diapozitiva 1"/>
          <p:cNvSpPr>
            <a:spLocks noGrp="1"/>
          </p:cNvSpPr>
          <p:nvPr>
            <p:ph type="sldNum" sz="quarter" idx="4294967295"/>
          </p:nvPr>
        </p:nvSpPr>
        <p:spPr>
          <a:xfrm>
            <a:off x="8245475" y="6381750"/>
            <a:ext cx="898525" cy="392113"/>
          </a:xfrm>
          <a:prstGeom prst="rect">
            <a:avLst/>
          </a:prstGeom>
        </p:spPr>
        <p:txBody>
          <a:bodyPr/>
          <a:lstStyle/>
          <a:p>
            <a:pPr>
              <a:defRPr/>
            </a:pPr>
            <a:fld id="{869A43B6-4A72-4A6E-B3BC-4E1A4B5DD1B6}" type="slidenum">
              <a:rPr lang="en-US" smtClean="0"/>
              <a:pPr>
                <a:defRPr/>
              </a:pPr>
              <a:t>48</a:t>
            </a:fld>
            <a:endParaRPr lang="en-US"/>
          </a:p>
        </p:txBody>
      </p:sp>
      <p:pic>
        <p:nvPicPr>
          <p:cNvPr id="6" name="Slika 5"/>
          <p:cNvPicPr>
            <a:picLocks noChangeAspect="1"/>
          </p:cNvPicPr>
          <p:nvPr/>
        </p:nvPicPr>
        <p:blipFill>
          <a:blip r:embed="rId3"/>
          <a:stretch>
            <a:fillRect/>
          </a:stretch>
        </p:blipFill>
        <p:spPr>
          <a:xfrm>
            <a:off x="1" y="0"/>
            <a:ext cx="9143000" cy="1584175"/>
          </a:xfrm>
          <a:prstGeom prst="rect">
            <a:avLst/>
          </a:prstGeom>
          <a:ln>
            <a:noFill/>
          </a:ln>
          <a:effectLst>
            <a:softEdge rad="112500"/>
          </a:effectLst>
        </p:spPr>
      </p:pic>
      <p:pic>
        <p:nvPicPr>
          <p:cNvPr id="8" name="Slika 7"/>
          <p:cNvPicPr>
            <a:picLocks noChangeAspect="1"/>
          </p:cNvPicPr>
          <p:nvPr/>
        </p:nvPicPr>
        <p:blipFill>
          <a:blip r:embed="rId4"/>
          <a:stretch>
            <a:fillRect/>
          </a:stretch>
        </p:blipFill>
        <p:spPr>
          <a:xfrm>
            <a:off x="5718350" y="2718743"/>
            <a:ext cx="3424651" cy="1934393"/>
          </a:xfrm>
          <a:prstGeom prst="rect">
            <a:avLst/>
          </a:prstGeom>
        </p:spPr>
      </p:pic>
      <p:pic>
        <p:nvPicPr>
          <p:cNvPr id="9" name="Slika 8"/>
          <p:cNvPicPr>
            <a:picLocks noChangeAspect="1"/>
          </p:cNvPicPr>
          <p:nvPr/>
        </p:nvPicPr>
        <p:blipFill>
          <a:blip r:embed="rId5"/>
          <a:stretch>
            <a:fillRect/>
          </a:stretch>
        </p:blipFill>
        <p:spPr>
          <a:xfrm>
            <a:off x="5718350" y="4653137"/>
            <a:ext cx="3424652" cy="2204864"/>
          </a:xfrm>
          <a:prstGeom prst="rect">
            <a:avLst/>
          </a:prstGeom>
        </p:spPr>
      </p:pic>
      <p:pic>
        <p:nvPicPr>
          <p:cNvPr id="10" name="Slika 9"/>
          <p:cNvPicPr>
            <a:picLocks noChangeAspect="1"/>
          </p:cNvPicPr>
          <p:nvPr/>
        </p:nvPicPr>
        <p:blipFill>
          <a:blip r:embed="rId6"/>
          <a:stretch>
            <a:fillRect/>
          </a:stretch>
        </p:blipFill>
        <p:spPr>
          <a:xfrm>
            <a:off x="5717351" y="810116"/>
            <a:ext cx="3425650" cy="1918752"/>
          </a:xfrm>
          <a:prstGeom prst="rect">
            <a:avLst/>
          </a:prstGeom>
        </p:spPr>
      </p:pic>
    </p:spTree>
    <p:extLst>
      <p:ext uri="{BB962C8B-B14F-4D97-AF65-F5344CB8AC3E}">
        <p14:creationId xmlns:p14="http://schemas.microsoft.com/office/powerpoint/2010/main" val="110276477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4"/>
          </p:nvPr>
        </p:nvSpPr>
        <p:spPr/>
        <p:txBody>
          <a:bodyPr/>
          <a:lstStyle/>
          <a:p>
            <a:pPr>
              <a:defRPr/>
            </a:pPr>
            <a:fld id="{869A43B6-4A72-4A6E-B3BC-4E1A4B5DD1B6}" type="slidenum">
              <a:rPr lang="en-US" smtClean="0"/>
              <a:pPr>
                <a:defRPr/>
              </a:pPr>
              <a:t>49</a:t>
            </a:fld>
            <a:endParaRPr lang="en-US"/>
          </a:p>
        </p:txBody>
      </p:sp>
      <p:sp>
        <p:nvSpPr>
          <p:cNvPr id="3" name="Naslov 2"/>
          <p:cNvSpPr>
            <a:spLocks noGrp="1"/>
          </p:cNvSpPr>
          <p:nvPr>
            <p:ph type="title"/>
          </p:nvPr>
        </p:nvSpPr>
        <p:spPr/>
        <p:txBody>
          <a:bodyPr/>
          <a:lstStyle/>
          <a:p>
            <a:r>
              <a:rPr lang="sl-SI" dirty="0"/>
              <a:t>ZAHVALA</a:t>
            </a:r>
          </a:p>
        </p:txBody>
      </p:sp>
      <p:sp>
        <p:nvSpPr>
          <p:cNvPr id="4" name="Označba mesta noge 3"/>
          <p:cNvSpPr>
            <a:spLocks noGrp="1"/>
          </p:cNvSpPr>
          <p:nvPr>
            <p:ph type="ftr" sz="quarter" idx="3"/>
          </p:nvPr>
        </p:nvSpPr>
        <p:spPr/>
        <p:txBody>
          <a:bodyPr/>
          <a:lstStyle/>
          <a:p>
            <a:pPr>
              <a:defRPr/>
            </a:pPr>
            <a:endParaRPr lang="en-US" dirty="0"/>
          </a:p>
        </p:txBody>
      </p:sp>
      <p:sp>
        <p:nvSpPr>
          <p:cNvPr id="5" name="Označba mesta vsebine 4"/>
          <p:cNvSpPr>
            <a:spLocks noGrp="1"/>
          </p:cNvSpPr>
          <p:nvPr>
            <p:ph idx="1"/>
          </p:nvPr>
        </p:nvSpPr>
        <p:spPr/>
        <p:txBody>
          <a:bodyPr/>
          <a:lstStyle/>
          <a:p>
            <a:pPr marL="0" indent="0">
              <a:buNone/>
            </a:pPr>
            <a:r>
              <a:rPr lang="sl-SI" b="1" dirty="0">
                <a:solidFill>
                  <a:schemeClr val="tx2">
                    <a:lumMod val="75000"/>
                  </a:schemeClr>
                </a:solidFill>
              </a:rPr>
              <a:t>HVALA</a:t>
            </a:r>
            <a:r>
              <a:rPr lang="sl-SI" dirty="0">
                <a:solidFill>
                  <a:schemeClr val="tx2">
                    <a:lumMod val="75000"/>
                  </a:schemeClr>
                </a:solidFill>
              </a:rPr>
              <a:t> </a:t>
            </a:r>
          </a:p>
          <a:p>
            <a:pPr marL="0" indent="0">
              <a:buNone/>
            </a:pPr>
            <a:r>
              <a:rPr lang="sl-SI" dirty="0">
                <a:solidFill>
                  <a:schemeClr val="tx2">
                    <a:lumMod val="75000"/>
                  </a:schemeClr>
                </a:solidFill>
              </a:rPr>
              <a:t>	vsem našim prijateljem!</a:t>
            </a:r>
          </a:p>
          <a:p>
            <a:pPr marL="0" indent="0">
              <a:buNone/>
            </a:pPr>
            <a:r>
              <a:rPr lang="sl-SI" b="1" dirty="0">
                <a:solidFill>
                  <a:schemeClr val="tx2">
                    <a:lumMod val="75000"/>
                  </a:schemeClr>
                </a:solidFill>
              </a:rPr>
              <a:t>DOBRODOŠLI </a:t>
            </a:r>
          </a:p>
          <a:p>
            <a:pPr marL="0" indent="0">
              <a:buNone/>
            </a:pPr>
            <a:r>
              <a:rPr lang="sl-SI" b="1" dirty="0">
                <a:solidFill>
                  <a:schemeClr val="tx2">
                    <a:lumMod val="75000"/>
                  </a:schemeClr>
                </a:solidFill>
              </a:rPr>
              <a:t>	</a:t>
            </a:r>
            <a:r>
              <a:rPr lang="sl-SI" dirty="0">
                <a:solidFill>
                  <a:schemeClr val="tx2">
                    <a:lumMod val="75000"/>
                  </a:schemeClr>
                </a:solidFill>
              </a:rPr>
              <a:t>še naprej s prispevki, idejami, 	zastavljeno besedo ali pa na obisku pri 	nas! </a:t>
            </a:r>
          </a:p>
          <a:p>
            <a:pPr marL="0" indent="0">
              <a:buNone/>
            </a:pPr>
            <a:r>
              <a:rPr lang="sl-SI" b="1" dirty="0">
                <a:solidFill>
                  <a:schemeClr val="tx2">
                    <a:lumMod val="75000"/>
                  </a:schemeClr>
                </a:solidFill>
              </a:rPr>
              <a:t>VABILO</a:t>
            </a:r>
            <a:r>
              <a:rPr lang="sl-SI" dirty="0">
                <a:solidFill>
                  <a:schemeClr val="tx2">
                    <a:lumMod val="75000"/>
                  </a:schemeClr>
                </a:solidFill>
              </a:rPr>
              <a:t> </a:t>
            </a:r>
          </a:p>
          <a:p>
            <a:pPr marL="0" indent="0">
              <a:buNone/>
            </a:pPr>
            <a:r>
              <a:rPr lang="sl-SI" dirty="0">
                <a:solidFill>
                  <a:schemeClr val="tx2">
                    <a:lumMod val="75000"/>
                  </a:schemeClr>
                </a:solidFill>
              </a:rPr>
              <a:t>	na sprehod „Iz knjižnice v mesto“</a:t>
            </a:r>
          </a:p>
        </p:txBody>
      </p:sp>
    </p:spTree>
    <p:extLst>
      <p:ext uri="{BB962C8B-B14F-4D97-AF65-F5344CB8AC3E}">
        <p14:creationId xmlns:p14="http://schemas.microsoft.com/office/powerpoint/2010/main" val="157703595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A8E06F02-EBDE-403C-A0BF-EAAC91376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19" y="836712"/>
            <a:ext cx="8031762" cy="5349279"/>
          </a:xfrm>
          <a:prstGeom prst="rect">
            <a:avLst/>
          </a:prstGeom>
        </p:spPr>
      </p:pic>
    </p:spTree>
    <p:extLst>
      <p:ext uri="{BB962C8B-B14F-4D97-AF65-F5344CB8AC3E}">
        <p14:creationId xmlns:p14="http://schemas.microsoft.com/office/powerpoint/2010/main" val="1230672378"/>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3770C8-98E4-4F2A-97C4-CCCDEC45E858}"/>
              </a:ext>
            </a:extLst>
          </p:cNvPr>
          <p:cNvSpPr>
            <a:spLocks noGrp="1"/>
          </p:cNvSpPr>
          <p:nvPr>
            <p:ph type="ctrTitle"/>
          </p:nvPr>
        </p:nvSpPr>
        <p:spPr>
          <a:xfrm>
            <a:off x="1323728" y="2204864"/>
            <a:ext cx="6696744" cy="2448272"/>
          </a:xfrm>
        </p:spPr>
        <p:txBody>
          <a:bodyPr/>
          <a:lstStyle/>
          <a:p>
            <a:br>
              <a:rPr lang="sl-SI" sz="3600" dirty="0"/>
            </a:br>
            <a:br>
              <a:rPr lang="sl-SI" sz="3600" dirty="0"/>
            </a:br>
            <a:r>
              <a:rPr lang="sl-SI" sz="3200" dirty="0"/>
              <a:t>Sprehod </a:t>
            </a:r>
            <a:r>
              <a:rPr lang="sl-SI" sz="3200" i="1" dirty="0"/>
              <a:t>Iz knjižnice v mesto</a:t>
            </a:r>
            <a:br>
              <a:rPr lang="sl-SI" sz="3200" dirty="0"/>
            </a:br>
            <a:br>
              <a:rPr lang="sl-SI" sz="4000" dirty="0"/>
            </a:br>
            <a:r>
              <a:rPr lang="sl-SI" sz="2400" dirty="0"/>
              <a:t>Iz UKM do kužnega znamenja na Glavnem trgu</a:t>
            </a:r>
            <a:br>
              <a:rPr lang="sl-SI" sz="4800" dirty="0"/>
            </a:br>
            <a:r>
              <a:rPr lang="sl-SI" sz="4800" dirty="0"/>
              <a:t>Epidemije nekoč in danes</a:t>
            </a:r>
          </a:p>
        </p:txBody>
      </p:sp>
      <p:sp>
        <p:nvSpPr>
          <p:cNvPr id="3" name="Podnaslov 2">
            <a:extLst>
              <a:ext uri="{FF2B5EF4-FFF2-40B4-BE49-F238E27FC236}">
                <a16:creationId xmlns:a16="http://schemas.microsoft.com/office/drawing/2014/main" id="{2FE90ABB-EDB9-4AE5-B710-DED3615734F8}"/>
              </a:ext>
            </a:extLst>
          </p:cNvPr>
          <p:cNvSpPr>
            <a:spLocks noGrp="1"/>
          </p:cNvSpPr>
          <p:nvPr>
            <p:ph type="subTitle" idx="1"/>
          </p:nvPr>
        </p:nvSpPr>
        <p:spPr>
          <a:xfrm>
            <a:off x="1331640" y="3645024"/>
            <a:ext cx="6688832" cy="2303909"/>
          </a:xfrm>
        </p:spPr>
        <p:txBody>
          <a:bodyPr/>
          <a:lstStyle/>
          <a:p>
            <a:endParaRPr lang="sl-SI" sz="2800" dirty="0"/>
          </a:p>
          <a:p>
            <a:endParaRPr lang="sl-SI" sz="2800" dirty="0"/>
          </a:p>
          <a:p>
            <a:r>
              <a:rPr lang="sl-SI" sz="2000" dirty="0">
                <a:solidFill>
                  <a:srgbClr val="006A8E"/>
                </a:solidFill>
              </a:rPr>
              <a:t>red. prof. dr. Zvonka Zupanič Slavec, izr. prof. dr. Andraž Stožer</a:t>
            </a:r>
          </a:p>
        </p:txBody>
      </p:sp>
    </p:spTree>
    <p:extLst>
      <p:ext uri="{BB962C8B-B14F-4D97-AF65-F5344CB8AC3E}">
        <p14:creationId xmlns:p14="http://schemas.microsoft.com/office/powerpoint/2010/main" val="163999469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1. redna skupščina KP UKM</a:t>
            </a:r>
            <a:br>
              <a:rPr lang="sl-SI" dirty="0"/>
            </a:br>
            <a:r>
              <a:rPr lang="sl-SI" dirty="0">
                <a:effectLst/>
              </a:rPr>
              <a:t>14. junij 2012</a:t>
            </a:r>
            <a:br>
              <a:rPr lang="sl-SI" dirty="0"/>
            </a:br>
            <a:endParaRPr lang="sl-SI" dirty="0"/>
          </a:p>
        </p:txBody>
      </p:sp>
      <p:pic>
        <p:nvPicPr>
          <p:cNvPr id="8" name="Slika 7">
            <a:extLst>
              <a:ext uri="{FF2B5EF4-FFF2-40B4-BE49-F238E27FC236}">
                <a16:creationId xmlns:a16="http://schemas.microsoft.com/office/drawing/2014/main" id="{9FE79808-5536-4168-9460-60DABD544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036" y="2424953"/>
            <a:ext cx="5724128" cy="3812359"/>
          </a:xfrm>
          <a:prstGeom prst="rect">
            <a:avLst/>
          </a:prstGeom>
        </p:spPr>
      </p:pic>
    </p:spTree>
    <p:extLst>
      <p:ext uri="{BB962C8B-B14F-4D97-AF65-F5344CB8AC3E}">
        <p14:creationId xmlns:p14="http://schemas.microsoft.com/office/powerpoint/2010/main" val="269377422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Decembrsko srečanje 2012</a:t>
            </a:r>
            <a:br>
              <a:rPr lang="sl-SI" dirty="0"/>
            </a:br>
            <a:r>
              <a:rPr lang="sl-SI" dirty="0">
                <a:effectLst/>
              </a:rPr>
              <a:t>18. december 2012</a:t>
            </a:r>
            <a:br>
              <a:rPr lang="sl-SI" dirty="0"/>
            </a:br>
            <a:endParaRPr lang="sl-SI" dirty="0"/>
          </a:p>
        </p:txBody>
      </p:sp>
      <p:pic>
        <p:nvPicPr>
          <p:cNvPr id="9" name="Slika 8">
            <a:extLst>
              <a:ext uri="{FF2B5EF4-FFF2-40B4-BE49-F238E27FC236}">
                <a16:creationId xmlns:a16="http://schemas.microsoft.com/office/drawing/2014/main" id="{3DF6A579-86B0-4D12-BD5E-18171A420F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096852"/>
            <a:ext cx="4000350" cy="2664296"/>
          </a:xfrm>
          <a:prstGeom prst="rect">
            <a:avLst/>
          </a:prstGeom>
        </p:spPr>
      </p:pic>
      <p:pic>
        <p:nvPicPr>
          <p:cNvPr id="11" name="Slika 10">
            <a:extLst>
              <a:ext uri="{FF2B5EF4-FFF2-40B4-BE49-F238E27FC236}">
                <a16:creationId xmlns:a16="http://schemas.microsoft.com/office/drawing/2014/main" id="{DE9B7A5C-53E7-4364-AD4C-108319463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288" y="3421360"/>
            <a:ext cx="4608512" cy="3069341"/>
          </a:xfrm>
          <a:prstGeom prst="rect">
            <a:avLst/>
          </a:prstGeom>
        </p:spPr>
      </p:pic>
    </p:spTree>
    <p:extLst>
      <p:ext uri="{BB962C8B-B14F-4D97-AF65-F5344CB8AC3E}">
        <p14:creationId xmlns:p14="http://schemas.microsoft.com/office/powerpoint/2010/main" val="232648641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685800" y="261491"/>
            <a:ext cx="7962900" cy="2879477"/>
          </a:xfrm>
        </p:spPr>
        <p:txBody>
          <a:bodyPr/>
          <a:lstStyle/>
          <a:p>
            <a:r>
              <a:rPr lang="sl-SI" dirty="0"/>
              <a:t>Skupščina in predavanje ter okrogla miza o etiki, prof. dr. Jože Trontelj</a:t>
            </a:r>
            <a:br>
              <a:rPr lang="sl-SI" dirty="0"/>
            </a:br>
            <a:r>
              <a:rPr lang="sl-SI" dirty="0">
                <a:effectLst/>
              </a:rPr>
              <a:t>13. marec 2013</a:t>
            </a:r>
            <a:br>
              <a:rPr lang="sl-SI" dirty="0"/>
            </a:br>
            <a:br>
              <a:rPr lang="sl-SI" dirty="0"/>
            </a:br>
            <a:endParaRPr lang="sl-SI" dirty="0"/>
          </a:p>
        </p:txBody>
      </p:sp>
      <p:pic>
        <p:nvPicPr>
          <p:cNvPr id="5" name="Slika 4">
            <a:extLst>
              <a:ext uri="{FF2B5EF4-FFF2-40B4-BE49-F238E27FC236}">
                <a16:creationId xmlns:a16="http://schemas.microsoft.com/office/drawing/2014/main" id="{F4810871-0653-4FF2-BF15-8C88E2F67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132856"/>
            <a:ext cx="6378937" cy="4248472"/>
          </a:xfrm>
          <a:prstGeom prst="rect">
            <a:avLst/>
          </a:prstGeom>
        </p:spPr>
      </p:pic>
    </p:spTree>
    <p:extLst>
      <p:ext uri="{BB962C8B-B14F-4D97-AF65-F5344CB8AC3E}">
        <p14:creationId xmlns:p14="http://schemas.microsoft.com/office/powerpoint/2010/main" val="186317644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685800" y="2492896"/>
            <a:ext cx="7772400" cy="3744416"/>
          </a:xfrm>
        </p:spPr>
        <p:txBody>
          <a:bodyPr/>
          <a:lstStyle/>
          <a:p>
            <a:endParaRPr lang="sl-SI" dirty="0"/>
          </a:p>
          <a:p>
            <a:pPr marL="0" indent="0">
              <a:buNone/>
            </a:pPr>
            <a:endParaRPr lang="sl-SI" dirty="0"/>
          </a:p>
        </p:txBody>
      </p:sp>
      <p:sp>
        <p:nvSpPr>
          <p:cNvPr id="3" name="Naslov 2"/>
          <p:cNvSpPr>
            <a:spLocks noGrp="1"/>
          </p:cNvSpPr>
          <p:nvPr>
            <p:ph type="title"/>
          </p:nvPr>
        </p:nvSpPr>
        <p:spPr>
          <a:xfrm>
            <a:off x="533400" y="1052736"/>
            <a:ext cx="8153400" cy="1152128"/>
          </a:xfrm>
        </p:spPr>
        <p:txBody>
          <a:bodyPr/>
          <a:lstStyle/>
          <a:p>
            <a:r>
              <a:rPr lang="sl-SI" dirty="0"/>
              <a:t>Skupščina 2014</a:t>
            </a:r>
            <a:br>
              <a:rPr lang="sl-SI" dirty="0"/>
            </a:br>
            <a:r>
              <a:rPr lang="sl-SI" dirty="0">
                <a:effectLst/>
              </a:rPr>
              <a:t>7. marec 2014</a:t>
            </a:r>
            <a:br>
              <a:rPr lang="sl-SI" dirty="0"/>
            </a:br>
            <a:endParaRPr lang="sl-SI" dirty="0"/>
          </a:p>
        </p:txBody>
      </p:sp>
      <p:pic>
        <p:nvPicPr>
          <p:cNvPr id="5" name="Slika 4">
            <a:extLst>
              <a:ext uri="{FF2B5EF4-FFF2-40B4-BE49-F238E27FC236}">
                <a16:creationId xmlns:a16="http://schemas.microsoft.com/office/drawing/2014/main" id="{85C5C496-245D-4167-952D-7A0E47FDD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25" y="2057506"/>
            <a:ext cx="3789133" cy="2523622"/>
          </a:xfrm>
          <a:prstGeom prst="rect">
            <a:avLst/>
          </a:prstGeom>
        </p:spPr>
      </p:pic>
      <p:pic>
        <p:nvPicPr>
          <p:cNvPr id="8" name="Slika 7">
            <a:extLst>
              <a:ext uri="{FF2B5EF4-FFF2-40B4-BE49-F238E27FC236}">
                <a16:creationId xmlns:a16="http://schemas.microsoft.com/office/drawing/2014/main" id="{6D0E5D2B-82FC-47DC-8B2D-732189122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933" y="3552328"/>
            <a:ext cx="4463882" cy="2973016"/>
          </a:xfrm>
          <a:prstGeom prst="rect">
            <a:avLst/>
          </a:prstGeom>
        </p:spPr>
      </p:pic>
    </p:spTree>
    <p:extLst>
      <p:ext uri="{BB962C8B-B14F-4D97-AF65-F5344CB8AC3E}">
        <p14:creationId xmlns:p14="http://schemas.microsoft.com/office/powerpoint/2010/main" val="27683662"/>
      </p:ext>
    </p:extLst>
  </p:cSld>
  <p:clrMapOvr>
    <a:masterClrMapping/>
  </p:clrMapOvr>
  <p:transition spd="slow">
    <p:fade/>
  </p:transition>
</p:sld>
</file>

<file path=ppt/theme/theme1.xml><?xml version="1.0" encoding="utf-8"?>
<a:theme xmlns:a="http://schemas.openxmlformats.org/drawingml/2006/main" name="predstavitev-um-ukm-1">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A8E"/>
        </a:solidFill>
        <a:ln w="9525" cap="flat" cmpd="sng" algn="ctr">
          <a:solidFill>
            <a:srgbClr val="006A8E"/>
          </a:solidFill>
          <a:prstDash val="solid"/>
          <a:round/>
          <a:headEnd type="none" w="med" len="med"/>
          <a:tailEnd type="none" w="med" len="med"/>
        </a:ln>
        <a:effectLs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14C344179E46046A8A96059AFD73BD8" ma:contentTypeVersion="0" ma:contentTypeDescription="Ustvari nov dokument." ma:contentTypeScope="" ma:versionID="33c7485cddb3217e9eaa11e6ed3e69a2">
  <xsd:schema xmlns:xsd="http://www.w3.org/2001/XMLSchema" xmlns:xs="http://www.w3.org/2001/XMLSchema" xmlns:p="http://schemas.microsoft.com/office/2006/metadata/properties" targetNamespace="http://schemas.microsoft.com/office/2006/metadata/properties" ma:root="true" ma:fieldsID="458b0a2f55f96360ddd24a77cb8737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5017DF-1350-48EE-BE5A-0A26405F4776}">
  <ds:schemaRefs>
    <ds:schemaRef ds:uri="http://schemas.microsoft.com/sharepoint/v3/contenttype/forms"/>
  </ds:schemaRefs>
</ds:datastoreItem>
</file>

<file path=customXml/itemProps2.xml><?xml version="1.0" encoding="utf-8"?>
<ds:datastoreItem xmlns:ds="http://schemas.openxmlformats.org/officeDocument/2006/customXml" ds:itemID="{56D26533-F2E3-411E-8AEE-B88B378CD7CE}">
  <ds:schemaRef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B825E07-C3E6-45CE-9E93-286213021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predstavitev-um-ukm-1</Template>
  <TotalTime>5479</TotalTime>
  <Words>1521</Words>
  <Application>Microsoft Office PowerPoint</Application>
  <PresentationFormat>Diaprojekcija na zaslonu (4:3)</PresentationFormat>
  <Paragraphs>176</Paragraphs>
  <Slides>50</Slides>
  <Notes>13</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50</vt:i4>
      </vt:variant>
    </vt:vector>
  </HeadingPairs>
  <TitlesOfParts>
    <vt:vector size="55" baseType="lpstr">
      <vt:lpstr>Arial</vt:lpstr>
      <vt:lpstr>Calibri</vt:lpstr>
      <vt:lpstr>Tahoma</vt:lpstr>
      <vt:lpstr>Wingdings</vt:lpstr>
      <vt:lpstr>predstavitev-um-ukm-1</vt:lpstr>
      <vt:lpstr>  Klub prijateljev UKM 2012 – 2021</vt:lpstr>
      <vt:lpstr>Ustanovitev  in srečanja</vt:lpstr>
      <vt:lpstr>Ustanovitev KP UKM 7. marec 2012, Glazerjeva dvorana UKM </vt:lpstr>
      <vt:lpstr>PowerPointova predstavitev</vt:lpstr>
      <vt:lpstr>PowerPointova predstavitev</vt:lpstr>
      <vt:lpstr>1. redna skupščina KP UKM 14. junij 2012 </vt:lpstr>
      <vt:lpstr>Decembrsko srečanje 2012 18. december 2012 </vt:lpstr>
      <vt:lpstr>Skupščina in predavanje ter okrogla miza o etiki, prof. dr. Jože Trontelj 13. marec 2013  </vt:lpstr>
      <vt:lpstr>Skupščina 2014 7. marec 2014 </vt:lpstr>
      <vt:lpstr>Izlet na Ptuj 8. maj 2014 </vt:lpstr>
      <vt:lpstr> Skupščina 2015 10. marec 2015   </vt:lpstr>
      <vt:lpstr>Literarni večer z Majo Haderlap in ogledom Slovenske čitalnice v Gradcu, 15. 10. 2015</vt:lpstr>
      <vt:lpstr>Predavanje dr. Jerneje Ferlež o Veliki kavarni  9. december 2015 </vt:lpstr>
      <vt:lpstr>Skupščina 2016 10. marec 2016 </vt:lpstr>
      <vt:lpstr>Pogovor s Prešernovim nagrajencem Tonetom Partljičem 10. marec 2016 </vt:lpstr>
      <vt:lpstr>Skupščina in predavanje Petre Vidali o Marijanu Krambergerju  29. marec 2017 </vt:lpstr>
      <vt:lpstr>Decembrsko srečanje 2017   19. december 2017 </vt:lpstr>
      <vt:lpstr> Skupščina in predavanje dr. Aleksandre Gačić in dr. Gregorja Jenuša o Rudolfu Maistru in dr. Karlu Verstovšku  29. marec 2018 </vt:lpstr>
      <vt:lpstr>Skupščina in pogovor s Prešernovim nagrajencem mag. Tomažem Svetetom  19. februar 2019</vt:lpstr>
      <vt:lpstr>Skupščina 2020 24. februar 2020 </vt:lpstr>
      <vt:lpstr>Pogovor s Prešernovim nagrajencem fotografom Stojanom Kerblerjem 24. februar 2020 </vt:lpstr>
      <vt:lpstr>Člani in njihove donacije</vt:lpstr>
      <vt:lpstr>Tablični računalniki, 2013 </vt:lpstr>
      <vt:lpstr>Video kamera, 2014 </vt:lpstr>
      <vt:lpstr>Menjalnica knjig, UKM in Zgodba o  klopeh in ljudeh, 2015 </vt:lpstr>
      <vt:lpstr>Klavinova, 2016 </vt:lpstr>
      <vt:lpstr>Glasbeni  sprostitveni fotelj 2017</vt:lpstr>
      <vt:lpstr>3-D tiskalnik, 2018 </vt:lpstr>
      <vt:lpstr>Ureditev Glazerjeve knjižnice, več donatorjev, 2018 </vt:lpstr>
      <vt:lpstr>Kiosk za branje novic iz dnevnega časopisja 2019 </vt:lpstr>
      <vt:lpstr>Knjižna omara za faksimilirane izdaje, 2020 </vt:lpstr>
      <vt:lpstr>Ureditev šahovskega kotička, več donatorjev, 2020 </vt:lpstr>
      <vt:lpstr>Ureditev prostora za 3 D-tiskanje, 2021</vt:lpstr>
      <vt:lpstr>UKM v številkah </vt:lpstr>
      <vt:lpstr>PowerPointova predstavitev</vt:lpstr>
      <vt:lpstr>Pridobitve v UKM  2010 – 2021</vt:lpstr>
      <vt:lpstr>Pridobitve v UKM 2010 – 2021 (1)</vt:lpstr>
      <vt:lpstr>Pridobitve v UKM 2010 – 2021 (2)</vt:lpstr>
      <vt:lpstr>Pridobitve v UKM 2010 – 2021 (3)</vt:lpstr>
      <vt:lpstr>Pridobitve v UKM 2010 – 2021 (4)</vt:lpstr>
      <vt:lpstr>Pridobitve v UKM 2010 – 2021 (5)</vt:lpstr>
      <vt:lpstr>UKM v epidemiji COVID </vt:lpstr>
      <vt:lpstr>Knjižnica v epidemiji COVID</vt:lpstr>
      <vt:lpstr>Knjižnica v karanteni</vt:lpstr>
      <vt:lpstr>Izposoja v  pritličju</vt:lpstr>
      <vt:lpstr>ČUKomat 24/7</vt:lpstr>
      <vt:lpstr>Podzemlje UKM</vt:lpstr>
      <vt:lpstr>PowerPointova predstavitev</vt:lpstr>
      <vt:lpstr>ZAHVALA</vt:lpstr>
      <vt:lpstr>  Sprehod Iz knjižnice v mesto  Iz UKM do kužnega znamenja na Glavnem trgu Epidemije nekoč in danes</vt:lpstr>
    </vt:vector>
  </TitlesOfParts>
  <Company>UKM Maribor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UKM v letu 2013</dc:title>
  <dc:creator>Borut Gaber</dc:creator>
  <cp:lastModifiedBy>Borut Gaber</cp:lastModifiedBy>
  <cp:revision>246</cp:revision>
  <cp:lastPrinted>2013-09-17T11:27:05Z</cp:lastPrinted>
  <dcterms:created xsi:type="dcterms:W3CDTF">2013-11-26T07:56:50Z</dcterms:created>
  <dcterms:modified xsi:type="dcterms:W3CDTF">2021-09-09T09:29:34Z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0x010100614C344179E46046A8A96059AFD73BD8</vt:lpwstr>
  </property>
  <property fmtid="{D5CDD505-2E9C-101B-9397-08002B2CF9AE}" pid="3" name="_dlc_DocIdItemGuid">
    <vt:lpwstr>76997f18-f07e-4859-aebe-ca469407b501</vt:lpwstr>
  </property>
</Properties>
</file>