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5"/>
  </p:sldMasterIdLst>
  <p:notesMasterIdLst>
    <p:notesMasterId r:id="rId21"/>
  </p:notesMasterIdLst>
  <p:handoutMasterIdLst>
    <p:handoutMasterId r:id="rId22"/>
  </p:handoutMasterIdLst>
  <p:sldIdLst>
    <p:sldId id="256" r:id="rId6"/>
    <p:sldId id="267" r:id="rId7"/>
    <p:sldId id="270" r:id="rId8"/>
    <p:sldId id="273" r:id="rId9"/>
    <p:sldId id="261" r:id="rId10"/>
    <p:sldId id="274" r:id="rId11"/>
    <p:sldId id="262" r:id="rId12"/>
    <p:sldId id="265" r:id="rId13"/>
    <p:sldId id="266" r:id="rId14"/>
    <p:sldId id="26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A8E"/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109" d="100"/>
          <a:sy n="109" d="100"/>
        </p:scale>
        <p:origin x="7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ov_delovni_lis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ov_delovni_lis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ov_delovni_lis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ov_delovni_lis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SRV-FILE\users\kurnsand\AKTUAL%20UKM\Aktualno%202018\Samoevalvacija%202016_2017\Nakup%20gradiv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List1!$A$3:$A$12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List1!$B$3:$B$12</c:f>
              <c:numCache>
                <c:formatCode>#,##0</c:formatCode>
                <c:ptCount val="10"/>
                <c:pt idx="0">
                  <c:v>24618</c:v>
                </c:pt>
                <c:pt idx="1">
                  <c:v>23426</c:v>
                </c:pt>
                <c:pt idx="2">
                  <c:v>22798</c:v>
                </c:pt>
                <c:pt idx="3">
                  <c:v>20990</c:v>
                </c:pt>
                <c:pt idx="4">
                  <c:v>20025</c:v>
                </c:pt>
                <c:pt idx="5">
                  <c:v>19368</c:v>
                </c:pt>
                <c:pt idx="6">
                  <c:v>17974</c:v>
                </c:pt>
                <c:pt idx="7">
                  <c:v>16680</c:v>
                </c:pt>
                <c:pt idx="8">
                  <c:v>14962</c:v>
                </c:pt>
                <c:pt idx="9">
                  <c:v>14248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90-4D75-ADA7-ABC887A9670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"/>
        <c:axId val="969850592"/>
        <c:axId val="969851424"/>
      </c:barChart>
      <c:catAx>
        <c:axId val="96985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sl-SI"/>
          </a:p>
        </c:txPr>
        <c:crossAx val="969851424"/>
        <c:crosses val="autoZero"/>
        <c:auto val="1"/>
        <c:lblAlgn val="ctr"/>
        <c:lblOffset val="100"/>
        <c:noMultiLvlLbl val="0"/>
      </c:catAx>
      <c:valAx>
        <c:axId val="9698514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69850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strRef>
              <c:f>List1!$A$4:$A$13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List1!$B$4:$B$13</c:f>
              <c:numCache>
                <c:formatCode>General</c:formatCode>
                <c:ptCount val="10"/>
                <c:pt idx="0">
                  <c:v>52.5</c:v>
                </c:pt>
                <c:pt idx="1">
                  <c:v>53.8</c:v>
                </c:pt>
                <c:pt idx="2">
                  <c:v>55.4</c:v>
                </c:pt>
                <c:pt idx="3">
                  <c:v>67.3</c:v>
                </c:pt>
                <c:pt idx="4">
                  <c:v>67.900000000000006</c:v>
                </c:pt>
                <c:pt idx="5">
                  <c:v>68.400000000000006</c:v>
                </c:pt>
                <c:pt idx="6">
                  <c:v>68.2</c:v>
                </c:pt>
                <c:pt idx="7">
                  <c:v>68</c:v>
                </c:pt>
                <c:pt idx="8">
                  <c:v>67.2</c:v>
                </c:pt>
                <c:pt idx="9">
                  <c:v>65.06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FE-4BDA-928F-8AC8AC98F02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93864928"/>
        <c:axId val="1093862848"/>
      </c:barChart>
      <c:catAx>
        <c:axId val="109386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sl-SI"/>
          </a:p>
        </c:txPr>
        <c:crossAx val="1093862848"/>
        <c:crosses val="autoZero"/>
        <c:auto val="1"/>
        <c:lblAlgn val="ctr"/>
        <c:lblOffset val="100"/>
        <c:noMultiLvlLbl val="0"/>
      </c:catAx>
      <c:valAx>
        <c:axId val="1093862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9386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proračunska sredstva za izvajanje javne službe                                                                                                                      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List1!$B$3:$G$3</c:f>
              <c:numCache>
                <c:formatCode>#,##0</c:formatCode>
                <c:ptCount val="6"/>
                <c:pt idx="0">
                  <c:v>2507309</c:v>
                </c:pt>
                <c:pt idx="1">
                  <c:v>2219136</c:v>
                </c:pt>
                <c:pt idx="2">
                  <c:v>2139651</c:v>
                </c:pt>
                <c:pt idx="3">
                  <c:v>2315669</c:v>
                </c:pt>
                <c:pt idx="4">
                  <c:v>1970172</c:v>
                </c:pt>
                <c:pt idx="5">
                  <c:v>2199855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24-4313-B1D9-BD0E46D8F596}"/>
            </c:ext>
          </c:extLst>
        </c:ser>
        <c:ser>
          <c:idx val="1"/>
          <c:order val="1"/>
          <c:tx>
            <c:strRef>
              <c:f>List1!$A$4</c:f>
              <c:strCache>
                <c:ptCount val="1"/>
                <c:pt idx="0">
                  <c:v>matična ustanova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List1!$B$4:$G$4</c:f>
              <c:numCache>
                <c:formatCode>#,##0</c:formatCode>
                <c:ptCount val="6"/>
                <c:pt idx="0" formatCode="General">
                  <c:v>0</c:v>
                </c:pt>
                <c:pt idx="1">
                  <c:v>62448</c:v>
                </c:pt>
                <c:pt idx="2">
                  <c:v>110725</c:v>
                </c:pt>
                <c:pt idx="3">
                  <c:v>146578</c:v>
                </c:pt>
                <c:pt idx="4">
                  <c:v>226707</c:v>
                </c:pt>
                <c:pt idx="5">
                  <c:v>214360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24-4313-B1D9-BD0E46D8F596}"/>
            </c:ext>
          </c:extLst>
        </c:ser>
        <c:ser>
          <c:idx val="2"/>
          <c:order val="2"/>
          <c:tx>
            <c:strRef>
              <c:f>List1!$A$5</c:f>
              <c:strCache>
                <c:ptCount val="1"/>
                <c:pt idx="0">
                  <c:v>lastni prihodki iz javne službe          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List1!$B$5:$G$5</c:f>
              <c:numCache>
                <c:formatCode>#,##0</c:formatCode>
                <c:ptCount val="6"/>
                <c:pt idx="0">
                  <c:v>222878</c:v>
                </c:pt>
                <c:pt idx="1">
                  <c:v>222975</c:v>
                </c:pt>
                <c:pt idx="2">
                  <c:v>101320</c:v>
                </c:pt>
                <c:pt idx="3">
                  <c:v>92911</c:v>
                </c:pt>
                <c:pt idx="4">
                  <c:v>63751</c:v>
                </c:pt>
                <c:pt idx="5">
                  <c:v>234495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24-4313-B1D9-BD0E46D8F596}"/>
            </c:ext>
          </c:extLst>
        </c:ser>
        <c:ser>
          <c:idx val="3"/>
          <c:order val="3"/>
          <c:tx>
            <c:strRef>
              <c:f>List1!$A$6</c:f>
              <c:strCache>
                <c:ptCount val="1"/>
                <c:pt idx="0">
                  <c:v>drugi viri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List1!$B$6:$G$6</c:f>
              <c:numCache>
                <c:formatCode>#,##0</c:formatCode>
                <c:ptCount val="6"/>
                <c:pt idx="0">
                  <c:v>335685</c:v>
                </c:pt>
                <c:pt idx="1">
                  <c:v>299796</c:v>
                </c:pt>
                <c:pt idx="2">
                  <c:v>221717</c:v>
                </c:pt>
                <c:pt idx="3">
                  <c:v>50052</c:v>
                </c:pt>
                <c:pt idx="4">
                  <c:v>350402</c:v>
                </c:pt>
                <c:pt idx="5">
                  <c:v>256422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924-4313-B1D9-BD0E46D8F596}"/>
            </c:ext>
          </c:extLst>
        </c:ser>
        <c:ser>
          <c:idx val="4"/>
          <c:order val="4"/>
          <c:tx>
            <c:strRef>
              <c:f>List1!$A$7</c:f>
              <c:strCache>
                <c:ptCount val="1"/>
                <c:pt idx="0">
                  <c:v>skupaj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List1!$B$7:$G$7</c:f>
              <c:numCache>
                <c:formatCode>#,##0</c:formatCode>
                <c:ptCount val="6"/>
                <c:pt idx="0">
                  <c:v>3065872</c:v>
                </c:pt>
                <c:pt idx="1">
                  <c:v>2804354</c:v>
                </c:pt>
                <c:pt idx="2">
                  <c:v>2573413</c:v>
                </c:pt>
                <c:pt idx="3">
                  <c:v>2605210</c:v>
                </c:pt>
                <c:pt idx="4">
                  <c:v>2611033</c:v>
                </c:pt>
                <c:pt idx="5">
                  <c:v>2905134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24-4313-B1D9-BD0E46D8F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2772447"/>
        <c:axId val="1862772031"/>
      </c:lineChart>
      <c:catAx>
        <c:axId val="186277244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62772031"/>
        <c:crosses val="autoZero"/>
        <c:auto val="1"/>
        <c:lblAlgn val="ctr"/>
        <c:lblOffset val="100"/>
        <c:noMultiLvlLbl val="0"/>
      </c:catAx>
      <c:valAx>
        <c:axId val="1862772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6277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List1!$A$3</c:f>
              <c:strCache>
                <c:ptCount val="1"/>
                <c:pt idx="0">
                  <c:v>Stroški dela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List1!$B$3:$G$3</c:f>
              <c:numCache>
                <c:formatCode>#,##0</c:formatCode>
                <c:ptCount val="6"/>
                <c:pt idx="0">
                  <c:v>1865648</c:v>
                </c:pt>
                <c:pt idx="1">
                  <c:v>1804957</c:v>
                </c:pt>
                <c:pt idx="2">
                  <c:v>1653594</c:v>
                </c:pt>
                <c:pt idx="3">
                  <c:v>1637719</c:v>
                </c:pt>
                <c:pt idx="4">
                  <c:v>1589114</c:v>
                </c:pt>
                <c:pt idx="5">
                  <c:v>1676348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04-4938-A27B-7EAE24430B57}"/>
            </c:ext>
          </c:extLst>
        </c:ser>
        <c:ser>
          <c:idx val="1"/>
          <c:order val="1"/>
          <c:tx>
            <c:strRef>
              <c:f>List1!$A$4</c:f>
              <c:strCache>
                <c:ptCount val="1"/>
                <c:pt idx="0">
                  <c:v>Stroški dejavnosti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List1!$B$4:$G$4</c:f>
              <c:numCache>
                <c:formatCode>#,##0</c:formatCode>
                <c:ptCount val="6"/>
                <c:pt idx="0">
                  <c:v>1055392</c:v>
                </c:pt>
                <c:pt idx="1">
                  <c:v>865142</c:v>
                </c:pt>
                <c:pt idx="2">
                  <c:v>857715</c:v>
                </c:pt>
                <c:pt idx="3">
                  <c:v>891242</c:v>
                </c:pt>
                <c:pt idx="4">
                  <c:v>874716</c:v>
                </c:pt>
                <c:pt idx="5">
                  <c:v>1147046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04-4938-A27B-7EAE24430B57}"/>
            </c:ext>
          </c:extLst>
        </c:ser>
        <c:ser>
          <c:idx val="2"/>
          <c:order val="2"/>
          <c:tx>
            <c:strRef>
              <c:f>List1!$A$5</c:f>
              <c:strCache>
                <c:ptCount val="1"/>
                <c:pt idx="0">
                  <c:v>Investicijski stroški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List1!$B$5:$G$5</c:f>
              <c:numCache>
                <c:formatCode>#,##0</c:formatCode>
                <c:ptCount val="6"/>
                <c:pt idx="0">
                  <c:v>131579</c:v>
                </c:pt>
                <c:pt idx="1">
                  <c:v>62448</c:v>
                </c:pt>
                <c:pt idx="2">
                  <c:v>62103</c:v>
                </c:pt>
                <c:pt idx="3">
                  <c:v>43992</c:v>
                </c:pt>
                <c:pt idx="4">
                  <c:v>107245</c:v>
                </c:pt>
                <c:pt idx="5">
                  <c:v>68932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304-4938-A27B-7EAE24430B57}"/>
            </c:ext>
          </c:extLst>
        </c:ser>
        <c:ser>
          <c:idx val="3"/>
          <c:order val="3"/>
          <c:tx>
            <c:strRef>
              <c:f>List1!$A$6</c:f>
              <c:strCache>
                <c:ptCount val="1"/>
                <c:pt idx="0">
                  <c:v>Odhodki skupaj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List1!$B$6:$G$6</c:f>
              <c:numCache>
                <c:formatCode>#,##0</c:formatCode>
                <c:ptCount val="6"/>
                <c:pt idx="0">
                  <c:v>3052620</c:v>
                </c:pt>
                <c:pt idx="1">
                  <c:v>2732547</c:v>
                </c:pt>
                <c:pt idx="2">
                  <c:v>2573413</c:v>
                </c:pt>
                <c:pt idx="3">
                  <c:v>2572883</c:v>
                </c:pt>
                <c:pt idx="4">
                  <c:v>2571076</c:v>
                </c:pt>
                <c:pt idx="5">
                  <c:v>2892326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304-4938-A27B-7EAE24430B57}"/>
            </c:ext>
          </c:extLst>
        </c:ser>
        <c:ser>
          <c:idx val="4"/>
          <c:order val="4"/>
          <c:tx>
            <c:strRef>
              <c:f>List1!$A$7</c:f>
              <c:strCache>
                <c:ptCount val="1"/>
                <c:pt idx="0">
                  <c:v>Od tega za nakup knjižničnega gradiva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List1!$B$7:$G$7</c:f>
              <c:numCache>
                <c:formatCode>#,##0</c:formatCode>
                <c:ptCount val="6"/>
                <c:pt idx="0">
                  <c:v>478731</c:v>
                </c:pt>
                <c:pt idx="1">
                  <c:v>349000</c:v>
                </c:pt>
                <c:pt idx="2">
                  <c:v>307393</c:v>
                </c:pt>
                <c:pt idx="3">
                  <c:v>317491</c:v>
                </c:pt>
                <c:pt idx="4">
                  <c:v>325391</c:v>
                </c:pt>
                <c:pt idx="5">
                  <c:v>528638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304-4938-A27B-7EAE24430B57}"/>
            </c:ext>
          </c:extLst>
        </c:ser>
        <c:ser>
          <c:idx val="5"/>
          <c:order val="5"/>
          <c:tx>
            <c:strRef>
              <c:f>List1!$A$8</c:f>
              <c:strCache>
                <c:ptCount val="1"/>
                <c:pt idx="0">
                  <c:v>Od tega za nakup elektronskih virov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List1!$B$8:$G$8</c:f>
              <c:numCache>
                <c:formatCode>#,##0</c:formatCode>
                <c:ptCount val="6"/>
                <c:pt idx="0">
                  <c:v>112094</c:v>
                </c:pt>
                <c:pt idx="1">
                  <c:v>126736</c:v>
                </c:pt>
                <c:pt idx="2">
                  <c:v>140472</c:v>
                </c:pt>
                <c:pt idx="3">
                  <c:v>162206</c:v>
                </c:pt>
                <c:pt idx="4">
                  <c:v>190570</c:v>
                </c:pt>
                <c:pt idx="5">
                  <c:v>214304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304-4938-A27B-7EAE24430B57}"/>
            </c:ext>
          </c:extLst>
        </c:ser>
        <c:ser>
          <c:idx val="6"/>
          <c:order val="6"/>
          <c:tx>
            <c:strRef>
              <c:f>List1!$A$9</c:f>
              <c:strCache>
                <c:ptCount val="1"/>
                <c:pt idx="0">
                  <c:v>Od tega za izobraževanje zaposlenih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List1!$B$2:$G$2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List1!$B$9:$G$9</c:f>
              <c:numCache>
                <c:formatCode>#,##0</c:formatCode>
                <c:ptCount val="6"/>
                <c:pt idx="0">
                  <c:v>22883</c:v>
                </c:pt>
                <c:pt idx="1">
                  <c:v>6732</c:v>
                </c:pt>
                <c:pt idx="2">
                  <c:v>11219</c:v>
                </c:pt>
                <c:pt idx="3">
                  <c:v>8354</c:v>
                </c:pt>
                <c:pt idx="4">
                  <c:v>9781</c:v>
                </c:pt>
                <c:pt idx="5">
                  <c:v>10444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304-4938-A27B-7EAE24430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2763295"/>
        <c:axId val="1862769535"/>
      </c:lineChart>
      <c:catAx>
        <c:axId val="18627632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62769535"/>
        <c:crosses val="autoZero"/>
        <c:auto val="1"/>
        <c:lblAlgn val="ctr"/>
        <c:lblOffset val="100"/>
        <c:noMultiLvlLbl val="0"/>
      </c:catAx>
      <c:valAx>
        <c:axId val="1862769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862763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'[Nakup gradiva.xlsx]List1'!$A$2:$A$11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'[Nakup gradiva.xlsx]List1'!$B$2:$B$11</c:f>
              <c:numCache>
                <c:formatCode>General</c:formatCode>
                <c:ptCount val="10"/>
                <c:pt idx="0">
                  <c:v>20.9</c:v>
                </c:pt>
                <c:pt idx="1">
                  <c:v>20.6</c:v>
                </c:pt>
                <c:pt idx="2">
                  <c:v>18.3</c:v>
                </c:pt>
                <c:pt idx="3">
                  <c:v>16.100000000000001</c:v>
                </c:pt>
                <c:pt idx="4">
                  <c:v>15.6</c:v>
                </c:pt>
                <c:pt idx="5">
                  <c:v>12.4</c:v>
                </c:pt>
                <c:pt idx="6">
                  <c:v>11.9</c:v>
                </c:pt>
                <c:pt idx="7">
                  <c:v>12.1</c:v>
                </c:pt>
                <c:pt idx="8">
                  <c:v>12.5</c:v>
                </c:pt>
                <c:pt idx="9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63-4058-A0C3-01EE4D37D95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2923679"/>
        <c:axId val="332926591"/>
      </c:barChart>
      <c:catAx>
        <c:axId val="332923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332926591"/>
        <c:crosses val="autoZero"/>
        <c:auto val="1"/>
        <c:lblAlgn val="ctr"/>
        <c:lblOffset val="100"/>
        <c:noMultiLvlLbl val="0"/>
      </c:catAx>
      <c:valAx>
        <c:axId val="33292659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2923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l-S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07825-8529-4B4B-97B0-58DFFD3405C8}" type="datetimeFigureOut">
              <a:rPr lang="sl-SI" smtClean="0"/>
              <a:t>28. 03. 2018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6B28D-31DF-4F79-8439-A95A0F2378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0627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19EA-6195-4091-963B-595724FFC946}" type="datetimeFigureOut">
              <a:rPr lang="sl-SI" smtClean="0"/>
              <a:t>28. 03. 2018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B775F-F8D6-4738-A0EF-069010D5B14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238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Glavni naslov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Podnaslov</a:t>
            </a:r>
            <a:endParaRPr lang="en-GB" noProof="0" smtClean="0"/>
          </a:p>
        </p:txBody>
      </p:sp>
      <p:pic>
        <p:nvPicPr>
          <p:cNvPr id="2050" name="Picture 2" descr="C:\Users\Danijel\Pictures\Logotipi in sheme\UM\UM.SI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998"/>
            <a:ext cx="2016224" cy="117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Naslov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0728453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27099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08000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72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39587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63395" y="6381328"/>
            <a:ext cx="898659" cy="392904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8283316" cy="468000"/>
          </a:xfrm>
          <a:prstGeom prst="rect">
            <a:avLst/>
          </a:prstGeom>
          <a:solidFill>
            <a:srgbClr val="006A8E"/>
          </a:solidFill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Naslov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Naslov strani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753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57169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672"/>
            <a:ext cx="8153400" cy="104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Naslov strani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7724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4C4C4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Tekst</a:t>
            </a:r>
            <a:endParaRPr lang="en-US" smtClean="0"/>
          </a:p>
          <a:p>
            <a:pPr lvl="1"/>
            <a:r>
              <a:rPr lang="sl-SI" smtClean="0"/>
              <a:t>Druga raven</a:t>
            </a:r>
            <a:endParaRPr lang="en-US" smtClean="0"/>
          </a:p>
          <a:p>
            <a:pPr lvl="2"/>
            <a:r>
              <a:rPr lang="sl-SI" smtClean="0"/>
              <a:t>Tretja raven</a:t>
            </a:r>
            <a:endParaRPr lang="en-US" smtClean="0"/>
          </a:p>
          <a:p>
            <a:pPr lvl="3"/>
            <a:r>
              <a:rPr lang="sl-SI" smtClean="0"/>
              <a:t>Četrta raven</a:t>
            </a:r>
            <a:endParaRPr lang="en-US" smtClean="0"/>
          </a:p>
          <a:p>
            <a:pPr lvl="4"/>
            <a:r>
              <a:rPr lang="sl-SI" smtClean="0"/>
              <a:t>Peta raven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aseline="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320800"/>
            <a:ext cx="6696744" cy="42684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3200" b="1" dirty="0" smtClean="0"/>
              <a:t>SAMOEVALVACIJSKO POROČILO </a:t>
            </a:r>
            <a:br>
              <a:rPr lang="sl-SI" sz="3200" b="1" dirty="0" smtClean="0"/>
            </a:br>
            <a:r>
              <a:rPr lang="sl-SI" sz="3200" b="1" dirty="0" smtClean="0">
                <a:solidFill>
                  <a:srgbClr val="006A8E"/>
                </a:solidFill>
              </a:rPr>
              <a:t>UNIVERZITETNE KNJIŽNICE MARIBOR </a:t>
            </a:r>
            <a:r>
              <a:rPr lang="sl-SI" sz="3200" b="1" dirty="0" smtClean="0"/>
              <a:t/>
            </a:r>
            <a:br>
              <a:rPr lang="sl-SI" sz="3200" b="1" dirty="0" smtClean="0"/>
            </a:br>
            <a:r>
              <a:rPr lang="sl-SI" sz="3200" b="1" dirty="0" smtClean="0"/>
              <a:t>ZA ŠTUDIJSKO LETO </a:t>
            </a:r>
            <a:r>
              <a:rPr lang="sl-SI" sz="3200" b="1" dirty="0" smtClean="0"/>
              <a:t>2016/2017</a:t>
            </a:r>
            <a:endParaRPr lang="sl-SI" sz="3200" b="1" dirty="0"/>
          </a:p>
        </p:txBody>
      </p:sp>
    </p:spTree>
    <p:extLst>
      <p:ext uri="{BB962C8B-B14F-4D97-AF65-F5344CB8AC3E}">
        <p14:creationId xmlns:p14="http://schemas.microsoft.com/office/powerpoint/2010/main" val="27953775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Delež izdatkov UKM za nakup k. g. glede na prihodke UKM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268645"/>
              </p:ext>
            </p:extLst>
          </p:nvPr>
        </p:nvGraphicFramePr>
        <p:xfrm>
          <a:off x="179512" y="548680"/>
          <a:ext cx="878497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360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685800" y="620381"/>
            <a:ext cx="8153400" cy="1047328"/>
          </a:xfrm>
        </p:spPr>
        <p:txBody>
          <a:bodyPr/>
          <a:lstStyle/>
          <a:p>
            <a:r>
              <a:rPr lang="sl-SI" sz="3600" dirty="0" smtClean="0"/>
              <a:t>Kazalniki kakovosti za spremljanje knjižnične dejavnosti na UM</a:t>
            </a:r>
            <a:endParaRPr lang="sl-SI" sz="36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Zagotavljanje in ocenjevanje kakovosti</a:t>
            </a:r>
            <a:endParaRPr lang="en-US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</p:nvPr>
        </p:nvGraphicFramePr>
        <p:xfrm>
          <a:off x="685800" y="1850682"/>
          <a:ext cx="7772399" cy="4164699"/>
        </p:xfrm>
        <a:graphic>
          <a:graphicData uri="http://schemas.openxmlformats.org/drawingml/2006/table">
            <a:tbl>
              <a:tblPr firstRow="1" firstCol="1" bandRow="1"/>
              <a:tblGrid>
                <a:gridCol w="673139">
                  <a:extLst>
                    <a:ext uri="{9D8B030D-6E8A-4147-A177-3AD203B41FA5}">
                      <a16:colId xmlns:a16="http://schemas.microsoft.com/office/drawing/2014/main" val="957033582"/>
                    </a:ext>
                  </a:extLst>
                </a:gridCol>
                <a:gridCol w="2113024">
                  <a:extLst>
                    <a:ext uri="{9D8B030D-6E8A-4147-A177-3AD203B41FA5}">
                      <a16:colId xmlns:a16="http://schemas.microsoft.com/office/drawing/2014/main" val="2698237899"/>
                    </a:ext>
                  </a:extLst>
                </a:gridCol>
                <a:gridCol w="1098844">
                  <a:extLst>
                    <a:ext uri="{9D8B030D-6E8A-4147-A177-3AD203B41FA5}">
                      <a16:colId xmlns:a16="http://schemas.microsoft.com/office/drawing/2014/main" val="2903654540"/>
                    </a:ext>
                  </a:extLst>
                </a:gridCol>
                <a:gridCol w="3887392">
                  <a:extLst>
                    <a:ext uri="{9D8B030D-6E8A-4147-A177-3AD203B41FA5}">
                      <a16:colId xmlns:a16="http://schemas.microsoft.com/office/drawing/2014/main" val="3084763719"/>
                    </a:ext>
                  </a:extLst>
                </a:gridCol>
              </a:tblGrid>
              <a:tr h="214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Zap. št.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Kazalnik / </a:t>
                      </a:r>
                      <a:r>
                        <a:rPr lang="sl-SI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kazalec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 in interpretacija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98900"/>
                  </a:ext>
                </a:extLst>
              </a:tr>
              <a:tr h="1684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206555"/>
                  </a:ext>
                </a:extLst>
              </a:tr>
              <a:tr h="16843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Vpetost v okolje (Tržna prodornost knjižnice)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60058"/>
                  </a:ext>
                </a:extLst>
              </a:tr>
              <a:tr h="627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Delež (odstotek) aktivnih uporabnikov – študentov in zaposlenih z visokošolskega zavoda glede na skupno število potencialnih uporabnikov knjižnice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aktivnih uporabnikov (članov) – študentov in zaposlenih z VZ x 100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večjo vpetost v okolje oz. višjo tržno prodornost knjižnice.</a:t>
                      </a: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459182"/>
                  </a:ext>
                </a:extLst>
              </a:tr>
              <a:tr h="16843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Prostori in oprema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48477"/>
                  </a:ext>
                </a:extLst>
              </a:tr>
              <a:tr h="459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potencialnih uporabnikov na čitalniški sedež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potencialnih uporabnikov knjižnice / število čitalniških sedežev.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Nižja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836340"/>
                  </a:ext>
                </a:extLst>
              </a:tr>
              <a:tr h="459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Neto uporabna površina knjižnice na potencialnega uporabnika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m</a:t>
                      </a:r>
                      <a:r>
                        <a:rPr lang="sl-SI" sz="90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neto uporabne površine knjižnice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89638"/>
                  </a:ext>
                </a:extLst>
              </a:tr>
              <a:tr h="306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Tedenska odprtost knjižnice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ur tedenske odprtosti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296119"/>
                  </a:ext>
                </a:extLst>
              </a:tr>
              <a:tr h="16843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Knjižnični delavci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779692"/>
                  </a:ext>
                </a:extLst>
              </a:tr>
              <a:tr h="459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aktivnih uporabnikov z visokošolskega zavoda na EPZ strokovnega delavca knjižnice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aktivnih uporabnikov (članov) z VZ / število EPZ strokovnih delavcev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Nižja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627810"/>
                  </a:ext>
                </a:extLst>
              </a:tr>
              <a:tr h="16843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Proračun 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235494"/>
                  </a:ext>
                </a:extLst>
              </a:tr>
              <a:tr h="3368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Delež (odstotek) prihodkov za knjižnico v celotnih prihodkih visokošolskega zavoda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Znesek prihodkov za knjižnico x 100 / znesek prihodkov VZ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170766"/>
                  </a:ext>
                </a:extLst>
              </a:tr>
              <a:tr h="459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3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Delež (odstotek) stroškov za nakup knjižničnega gradiva glede na celotne prihodke knjižnice</a:t>
                      </a: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Znesek stroškov za nakup knjižničnega gradiva x 100 / znesek prihodkov knjižnice.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92" marR="643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032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496093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14858" y="620381"/>
            <a:ext cx="7824342" cy="1047328"/>
          </a:xfrm>
        </p:spPr>
        <p:txBody>
          <a:bodyPr/>
          <a:lstStyle/>
          <a:p>
            <a:r>
              <a:rPr lang="sl-SI" sz="3600" dirty="0" smtClean="0"/>
              <a:t>Kazalniki kakovosti za spremljanje knjižnične dejavnosti na UM</a:t>
            </a:r>
            <a:endParaRPr lang="sl-SI" sz="36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Zagotavljanje in ocenjevanje kakovosti</a:t>
            </a:r>
            <a:endParaRPr lang="en-US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4761"/>
              </p:ext>
            </p:extLst>
          </p:nvPr>
        </p:nvGraphicFramePr>
        <p:xfrm>
          <a:off x="1014858" y="1820090"/>
          <a:ext cx="7154099" cy="4810191"/>
        </p:xfrm>
        <a:graphic>
          <a:graphicData uri="http://schemas.openxmlformats.org/drawingml/2006/table">
            <a:tbl>
              <a:tblPr firstRow="1" firstCol="1" bandRow="1"/>
              <a:tblGrid>
                <a:gridCol w="619590">
                  <a:extLst>
                    <a:ext uri="{9D8B030D-6E8A-4147-A177-3AD203B41FA5}">
                      <a16:colId xmlns:a16="http://schemas.microsoft.com/office/drawing/2014/main" val="2410972156"/>
                    </a:ext>
                  </a:extLst>
                </a:gridCol>
                <a:gridCol w="2956362">
                  <a:extLst>
                    <a:ext uri="{9D8B030D-6E8A-4147-A177-3AD203B41FA5}">
                      <a16:colId xmlns:a16="http://schemas.microsoft.com/office/drawing/2014/main" val="380350600"/>
                    </a:ext>
                  </a:extLst>
                </a:gridCol>
                <a:gridCol w="3578147">
                  <a:extLst>
                    <a:ext uri="{9D8B030D-6E8A-4147-A177-3AD203B41FA5}">
                      <a16:colId xmlns:a16="http://schemas.microsoft.com/office/drawing/2014/main" val="3532855051"/>
                    </a:ext>
                  </a:extLst>
                </a:gridCol>
              </a:tblGrid>
              <a:tr h="465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Delež (odstotek) stroškov za nakup elektronskih informacijskih virov glede na celotne stroške nabave knjižničnega gradiva (informacijskih virov)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Znesek stroškov za nakup elektronskih informacijskih virov x 100 / znesek stroškov za nakup knjižničnega gradiva.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706510"/>
                  </a:ext>
                </a:extLst>
              </a:tr>
              <a:tr h="1550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Knjižnično gradivo (informacijski viri)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46791"/>
                  </a:ext>
                </a:extLst>
              </a:tr>
              <a:tr h="42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Letni prirast knjižničnega gradiva na fizičnih nosilcih zapisa (št. enot) na potencialnega uporabnika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enot letnega prirasta knjižničnega gradiva na fizičnih nosilcih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83340"/>
                  </a:ext>
                </a:extLst>
              </a:tr>
              <a:tr h="704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elektronskih virov, dostopnih na daljavo na potencialnega uporabnika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 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naročenih naslovov monografskih in serijskih publikacij z dostopnimi celotnimi besedili, ki jih knjižnica naroča samostojno ali v sodelovanju z drugimi knjižnicami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Interpretacija: 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20118"/>
                  </a:ext>
                </a:extLst>
              </a:tr>
              <a:tr h="42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podatkovnih zbirk na potencialnega uporabnika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 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naročenih podatkovnih zbirk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Interpretacija: 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959834"/>
                  </a:ext>
                </a:extLst>
              </a:tr>
              <a:tr h="1550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Osnovne knjižnične storitve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802694"/>
                  </a:ext>
                </a:extLst>
              </a:tr>
              <a:tr h="42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izposojenih enot gradiva na potencialnega uporabnika knjižnice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enot knjižničnega gradiva, izposojenih na dom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970293"/>
                  </a:ext>
                </a:extLst>
              </a:tr>
              <a:tr h="4227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vpogledov v elektronske vire na potencialnega uporabnika knjižnice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vpogledov (povzetek, celotno besedilo)v elektronske vire / število potencialnih uporabnikov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457091"/>
                  </a:ext>
                </a:extLst>
              </a:tr>
              <a:tr h="1550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Izobraževalna dejavnost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461686"/>
                  </a:ext>
                </a:extLst>
              </a:tr>
              <a:tr h="563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ur informacijskega opismenjevanja v študijskih programih visokošolskega zavoda na EPZ strokovnega delavca knjižnice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Število ur informacijskega opismenjevanja, ki ga strokovni knjižnični delavci ali drugi izvajajo v okviru študijskih programov VZ / število EPZ strokovnih delavcev knjižnice.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kakovost.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339317"/>
                  </a:ext>
                </a:extLst>
              </a:tr>
              <a:tr h="1550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Bibliografska dejavnost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70610"/>
                  </a:ext>
                </a:extLst>
              </a:tr>
              <a:tr h="563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200" b="1">
                          <a:solidFill>
                            <a:srgbClr val="006A8E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sl-SI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Število bibliografskih zapisov za bibliografijo zaposlenih na visokošolskem zavodu na EPZ bibliografa</a:t>
                      </a: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Izračun:</a:t>
                      </a:r>
                      <a:r>
                        <a:rPr lang="sl-SI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kreiranih in </a:t>
                      </a:r>
                      <a:r>
                        <a:rPr lang="sl-SI" sz="9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redigiranih</a:t>
                      </a:r>
                      <a:r>
                        <a:rPr lang="sl-SI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zapisov za bibliografijo zaposlenih na VZ / število EPZ strokovnih delavcev knjižnice-bibliografov.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9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Interpretacija</a:t>
                      </a:r>
                      <a:r>
                        <a:rPr lang="sl-SI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Višja vrednost kazalca kaže na višjo učinkovitost bibliografov, lahko pa nakazuje tudi premajhno število zaposlenih.</a:t>
                      </a:r>
                      <a:endParaRPr lang="sl-SI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0" marR="592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403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0747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Zagotavljanje in ocenjevanje kakovosti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55838"/>
              </p:ext>
            </p:extLst>
          </p:nvPr>
        </p:nvGraphicFramePr>
        <p:xfrm>
          <a:off x="323529" y="764705"/>
          <a:ext cx="8568950" cy="5832648"/>
        </p:xfrm>
        <a:graphic>
          <a:graphicData uri="http://schemas.openxmlformats.org/drawingml/2006/table">
            <a:tbl>
              <a:tblPr firstRow="1" firstCol="1" bandRow="1"/>
              <a:tblGrid>
                <a:gridCol w="653404">
                  <a:extLst>
                    <a:ext uri="{9D8B030D-6E8A-4147-A177-3AD203B41FA5}">
                      <a16:colId xmlns:a16="http://schemas.microsoft.com/office/drawing/2014/main" val="3978931038"/>
                    </a:ext>
                  </a:extLst>
                </a:gridCol>
                <a:gridCol w="4502908">
                  <a:extLst>
                    <a:ext uri="{9D8B030D-6E8A-4147-A177-3AD203B41FA5}">
                      <a16:colId xmlns:a16="http://schemas.microsoft.com/office/drawing/2014/main" val="208600979"/>
                    </a:ext>
                  </a:extLst>
                </a:gridCol>
                <a:gridCol w="1137546">
                  <a:extLst>
                    <a:ext uri="{9D8B030D-6E8A-4147-A177-3AD203B41FA5}">
                      <a16:colId xmlns:a16="http://schemas.microsoft.com/office/drawing/2014/main" val="401549029"/>
                    </a:ext>
                  </a:extLst>
                </a:gridCol>
                <a:gridCol w="1137546">
                  <a:extLst>
                    <a:ext uri="{9D8B030D-6E8A-4147-A177-3AD203B41FA5}">
                      <a16:colId xmlns:a16="http://schemas.microsoft.com/office/drawing/2014/main" val="3694276511"/>
                    </a:ext>
                  </a:extLst>
                </a:gridCol>
                <a:gridCol w="1137546">
                  <a:extLst>
                    <a:ext uri="{9D8B030D-6E8A-4147-A177-3AD203B41FA5}">
                      <a16:colId xmlns:a16="http://schemas.microsoft.com/office/drawing/2014/main" val="3308422359"/>
                    </a:ext>
                  </a:extLst>
                </a:gridCol>
              </a:tblGrid>
              <a:tr h="719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Zap</a:t>
                      </a:r>
                      <a:r>
                        <a:rPr lang="sl-SI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št.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Kazalnik / kazalec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Vrednost 2014/2015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Vrednost 2015/2016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Vrednost 2016/2017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A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58711"/>
                  </a:ext>
                </a:extLst>
              </a:tr>
              <a:tr h="48348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Vpetost v okolje (Tržna prodornost knjižnice)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04661"/>
                  </a:ext>
                </a:extLst>
              </a:tr>
              <a:tr h="1079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Delež (odstotek) aktivnih uporabnikov-študentov in zaposlenih z visokošolskega zavoda glede na skupno število potencialnih  uporabnikov knjižnice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56,44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63,19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50,72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792426"/>
                  </a:ext>
                </a:extLst>
              </a:tr>
              <a:tr h="44144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Prostori in oprema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11678"/>
                  </a:ext>
                </a:extLst>
              </a:tr>
              <a:tr h="5227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potencialnih uporabnikov na čitalniški sedež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38,37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34,60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33,08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975980"/>
                  </a:ext>
                </a:extLst>
              </a:tr>
              <a:tr h="84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Neto uporabna površina knjižnice na potencialnega uporabnika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0,48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0,54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0,56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365350"/>
                  </a:ext>
                </a:extLst>
              </a:tr>
              <a:tr h="462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Tedenska odprtost knjižnice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85,73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82,38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89,25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47697"/>
                  </a:ext>
                </a:extLst>
              </a:tr>
              <a:tr h="44144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Knjižnični delavci</a:t>
                      </a:r>
                      <a:endParaRPr lang="sl-S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394256"/>
                  </a:ext>
                </a:extLst>
              </a:tr>
              <a:tr h="84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aktivnih uporabnikov z visokošolskega zavoda na EPZ strokovnega delavca knjižnice</a:t>
                      </a:r>
                      <a:endParaRPr lang="sl-S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217,50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220,02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165,26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147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58953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Zagotavljanje in ocenjevanje kakovosti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3210"/>
              </p:ext>
            </p:extLst>
          </p:nvPr>
        </p:nvGraphicFramePr>
        <p:xfrm>
          <a:off x="251520" y="773385"/>
          <a:ext cx="8568952" cy="5804395"/>
        </p:xfrm>
        <a:graphic>
          <a:graphicData uri="http://schemas.openxmlformats.org/drawingml/2006/table">
            <a:tbl>
              <a:tblPr firstRow="1" firstCol="1" bandRow="1"/>
              <a:tblGrid>
                <a:gridCol w="653404">
                  <a:extLst>
                    <a:ext uri="{9D8B030D-6E8A-4147-A177-3AD203B41FA5}">
                      <a16:colId xmlns:a16="http://schemas.microsoft.com/office/drawing/2014/main" val="863930599"/>
                    </a:ext>
                  </a:extLst>
                </a:gridCol>
                <a:gridCol w="4502907">
                  <a:extLst>
                    <a:ext uri="{9D8B030D-6E8A-4147-A177-3AD203B41FA5}">
                      <a16:colId xmlns:a16="http://schemas.microsoft.com/office/drawing/2014/main" val="4054743551"/>
                    </a:ext>
                  </a:extLst>
                </a:gridCol>
                <a:gridCol w="1137547">
                  <a:extLst>
                    <a:ext uri="{9D8B030D-6E8A-4147-A177-3AD203B41FA5}">
                      <a16:colId xmlns:a16="http://schemas.microsoft.com/office/drawing/2014/main" val="1215582292"/>
                    </a:ext>
                  </a:extLst>
                </a:gridCol>
                <a:gridCol w="1137547">
                  <a:extLst>
                    <a:ext uri="{9D8B030D-6E8A-4147-A177-3AD203B41FA5}">
                      <a16:colId xmlns:a16="http://schemas.microsoft.com/office/drawing/2014/main" val="4136648540"/>
                    </a:ext>
                  </a:extLst>
                </a:gridCol>
                <a:gridCol w="1137547">
                  <a:extLst>
                    <a:ext uri="{9D8B030D-6E8A-4147-A177-3AD203B41FA5}">
                      <a16:colId xmlns:a16="http://schemas.microsoft.com/office/drawing/2014/main" val="2921625830"/>
                    </a:ext>
                  </a:extLst>
                </a:gridCol>
              </a:tblGrid>
              <a:tr h="42342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Proračun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496675"/>
                  </a:ext>
                </a:extLst>
              </a:tr>
              <a:tr h="806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Delež (odstotek) prihodkov za knjižnico v celotnih prihodkih visokošolskega zavoda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3,32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3,12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3,45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778974"/>
                  </a:ext>
                </a:extLst>
              </a:tr>
              <a:tr h="806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Delež (odstotek) stroškov za nakup knjižničnega gradiva glede na celotne prihodke knjižnice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12,19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12,46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18,20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36685"/>
                  </a:ext>
                </a:extLst>
              </a:tr>
              <a:tr h="1035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Delež (odstotek) stroškov za nakup elektronskih informacijskih virov glede na celotne stroške nabave knjižničnega gradiva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51,09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58,57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40,56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401453"/>
                  </a:ext>
                </a:extLst>
              </a:tr>
              <a:tr h="423425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Knjižnično gradivo (informacijski viri)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814750"/>
                  </a:ext>
                </a:extLst>
              </a:tr>
              <a:tr h="806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Letni prirast knjižničnega gradiva na fizičnih nosilcih zapisa (št. enot) na potencialnega uporabnika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1,47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1,83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1,91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28228"/>
                  </a:ext>
                </a:extLst>
              </a:tr>
              <a:tr h="8065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elektronskih virov, dostopnih na daljavo na potencialnega uporabnika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10,05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12,02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13,13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263083"/>
                  </a:ext>
                </a:extLst>
              </a:tr>
              <a:tr h="508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podatkovnih zbirk na potencialnega uporabnika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0,01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0,01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728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07155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Zagotavljanje in ocenjevanje kakovosti</a:t>
            </a:r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507497"/>
              </p:ext>
            </p:extLst>
          </p:nvPr>
        </p:nvGraphicFramePr>
        <p:xfrm>
          <a:off x="251518" y="836710"/>
          <a:ext cx="8640963" cy="5760641"/>
        </p:xfrm>
        <a:graphic>
          <a:graphicData uri="http://schemas.openxmlformats.org/drawingml/2006/table">
            <a:tbl>
              <a:tblPr firstRow="1" firstCol="1" bandRow="1"/>
              <a:tblGrid>
                <a:gridCol w="658895">
                  <a:extLst>
                    <a:ext uri="{9D8B030D-6E8A-4147-A177-3AD203B41FA5}">
                      <a16:colId xmlns:a16="http://schemas.microsoft.com/office/drawing/2014/main" val="1400176970"/>
                    </a:ext>
                  </a:extLst>
                </a:gridCol>
                <a:gridCol w="4540747">
                  <a:extLst>
                    <a:ext uri="{9D8B030D-6E8A-4147-A177-3AD203B41FA5}">
                      <a16:colId xmlns:a16="http://schemas.microsoft.com/office/drawing/2014/main" val="2473411867"/>
                    </a:ext>
                  </a:extLst>
                </a:gridCol>
                <a:gridCol w="1147107">
                  <a:extLst>
                    <a:ext uri="{9D8B030D-6E8A-4147-A177-3AD203B41FA5}">
                      <a16:colId xmlns:a16="http://schemas.microsoft.com/office/drawing/2014/main" val="481187152"/>
                    </a:ext>
                  </a:extLst>
                </a:gridCol>
                <a:gridCol w="1147107">
                  <a:extLst>
                    <a:ext uri="{9D8B030D-6E8A-4147-A177-3AD203B41FA5}">
                      <a16:colId xmlns:a16="http://schemas.microsoft.com/office/drawing/2014/main" val="99513126"/>
                    </a:ext>
                  </a:extLst>
                </a:gridCol>
                <a:gridCol w="1147107">
                  <a:extLst>
                    <a:ext uri="{9D8B030D-6E8A-4147-A177-3AD203B41FA5}">
                      <a16:colId xmlns:a16="http://schemas.microsoft.com/office/drawing/2014/main" val="1411144633"/>
                    </a:ext>
                  </a:extLst>
                </a:gridCol>
              </a:tblGrid>
              <a:tr h="5161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Osnovne knjižnične storitve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540924"/>
                  </a:ext>
                </a:extLst>
              </a:tr>
              <a:tr h="983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izposojenih enot gradiva na potencialnega uporabnika knjižnice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16,26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18,48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18,05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04051"/>
                  </a:ext>
                </a:extLst>
              </a:tr>
              <a:tr h="983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vpogledov v elektronske vire na potencialnega uporabnika knjižnice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24,60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28,89</a:t>
                      </a:r>
                      <a:endParaRPr lang="sl-SI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37,62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7674279"/>
                  </a:ext>
                </a:extLst>
              </a:tr>
              <a:tr h="5161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Izobraževalna dejavnost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52964"/>
                  </a:ext>
                </a:extLst>
              </a:tr>
              <a:tr h="12624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ur informacijskega opismenjevanja v študijskih programih visokošolskega zavoda na EPZ strokovnega delavca knjižnice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3,54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3,43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9619179"/>
                  </a:ext>
                </a:extLst>
              </a:tr>
              <a:tr h="51618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Bibliografska dejavnost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378587"/>
                  </a:ext>
                </a:extLst>
              </a:tr>
              <a:tr h="983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Število bibliografskih zapisov za bibliografijo zaposlenih na visokošolskem zavodu na EPZ bibliografa</a:t>
                      </a:r>
                      <a:endParaRPr lang="sl-SI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34,00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262,00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277,00</a:t>
                      </a:r>
                      <a:endParaRPr lang="sl-SI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236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95170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err="1" smtClean="0"/>
              <a:t>Samoevalvacijsko</a:t>
            </a:r>
            <a:r>
              <a:rPr lang="sl-SI" dirty="0" smtClean="0"/>
              <a:t> poročilo UKM</a:t>
            </a:r>
            <a:endParaRPr lang="en-US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1657886" y="-159306"/>
            <a:ext cx="648072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5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sl-SI" sz="45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79512" y="627306"/>
            <a:ext cx="8784976" cy="611406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sl-SI" sz="2000" b="1" dirty="0" smtClean="0">
                <a:solidFill>
                  <a:schemeClr val="tx1"/>
                </a:solidFill>
              </a:rPr>
              <a:t>      </a:t>
            </a:r>
            <a:r>
              <a:rPr lang="sl-SI" sz="3200" b="1" dirty="0" smtClean="0">
                <a:solidFill>
                  <a:schemeClr val="tx1"/>
                </a:solidFill>
              </a:rPr>
              <a:t>2002 </a:t>
            </a:r>
            <a:r>
              <a:rPr lang="sl-SI" sz="3200" b="1" dirty="0" smtClean="0">
                <a:solidFill>
                  <a:schemeClr val="tx1"/>
                </a:solidFill>
              </a:rPr>
              <a:t>– prva samoevalvacija</a:t>
            </a:r>
            <a:br>
              <a:rPr lang="sl-SI" sz="3200" b="1" dirty="0" smtClean="0">
                <a:solidFill>
                  <a:schemeClr val="tx1"/>
                </a:solidFill>
              </a:rPr>
            </a:br>
            <a:r>
              <a:rPr lang="sl-SI" sz="2000" b="1" dirty="0" smtClean="0">
                <a:solidFill>
                  <a:schemeClr val="tx1"/>
                </a:solidFill>
              </a:rPr>
              <a:t>   </a:t>
            </a:r>
            <a:r>
              <a:rPr lang="sl-SI" sz="3200" b="1" dirty="0" smtClean="0">
                <a:solidFill>
                  <a:schemeClr val="tx1"/>
                </a:solidFill>
              </a:rPr>
              <a:t>2006/2007 – prvo poročilo in enotni kazalci</a:t>
            </a:r>
            <a:br>
              <a:rPr lang="sl-SI" sz="3200" b="1" dirty="0" smtClean="0">
                <a:solidFill>
                  <a:schemeClr val="tx1"/>
                </a:solidFill>
              </a:rPr>
            </a:br>
            <a:r>
              <a:rPr lang="sl-SI" b="1" dirty="0" err="1" smtClean="0">
                <a:solidFill>
                  <a:srgbClr val="C00000"/>
                </a:solidFill>
              </a:rPr>
              <a:t>Samoevalvacijska</a:t>
            </a:r>
            <a:r>
              <a:rPr lang="sl-SI" b="1" dirty="0" smtClean="0">
                <a:solidFill>
                  <a:srgbClr val="C00000"/>
                </a:solidFill>
              </a:rPr>
              <a:t> </a:t>
            </a:r>
            <a:r>
              <a:rPr lang="sl-SI" b="1" dirty="0" smtClean="0">
                <a:solidFill>
                  <a:srgbClr val="C00000"/>
                </a:solidFill>
              </a:rPr>
              <a:t>poročila UKM</a:t>
            </a:r>
            <a:br>
              <a:rPr lang="sl-SI" b="1" dirty="0" smtClean="0">
                <a:solidFill>
                  <a:srgbClr val="C00000"/>
                </a:solidFill>
              </a:rPr>
            </a:br>
            <a:r>
              <a:rPr lang="sl-SI" sz="2000" b="1" dirty="0" smtClean="0">
                <a:solidFill>
                  <a:schemeClr val="tx1"/>
                </a:solidFill>
              </a:rPr>
              <a:t>                  </a:t>
            </a:r>
            <a:r>
              <a:rPr lang="sl-SI" sz="3200" b="1" dirty="0" smtClean="0">
                <a:solidFill>
                  <a:schemeClr val="tx1"/>
                </a:solidFill>
              </a:rPr>
              <a:t>2007 – Strategija kakovosti UKM</a:t>
            </a:r>
            <a:br>
              <a:rPr lang="sl-SI" sz="3200" b="1" dirty="0" smtClean="0">
                <a:solidFill>
                  <a:schemeClr val="tx1"/>
                </a:solidFill>
              </a:rPr>
            </a:br>
            <a:r>
              <a:rPr lang="sl-SI" sz="2000" b="1" dirty="0" smtClean="0">
                <a:solidFill>
                  <a:schemeClr val="tx1"/>
                </a:solidFill>
              </a:rPr>
              <a:t>    </a:t>
            </a:r>
            <a:r>
              <a:rPr lang="sl-SI" sz="3200" b="1" dirty="0" smtClean="0">
                <a:solidFill>
                  <a:schemeClr val="tx1"/>
                </a:solidFill>
              </a:rPr>
              <a:t>2012 – Strokovni standardi in priporočila …</a:t>
            </a:r>
            <a:br>
              <a:rPr lang="sl-SI" sz="3200" b="1" dirty="0" smtClean="0">
                <a:solidFill>
                  <a:schemeClr val="tx1"/>
                </a:solidFill>
              </a:rPr>
            </a:br>
            <a:r>
              <a:rPr lang="sl-SI" sz="2000" b="1" dirty="0" smtClean="0">
                <a:solidFill>
                  <a:schemeClr val="tx1"/>
                </a:solidFill>
              </a:rPr>
              <a:t>                        </a:t>
            </a:r>
            <a:r>
              <a:rPr lang="sl-SI" sz="3200" b="1" dirty="0" smtClean="0">
                <a:solidFill>
                  <a:schemeClr val="tx1"/>
                </a:solidFill>
              </a:rPr>
              <a:t>2015 – Strategija razvoja </a:t>
            </a:r>
            <a:r>
              <a:rPr lang="sl-SI" sz="3200" b="1" dirty="0" smtClean="0">
                <a:solidFill>
                  <a:schemeClr val="tx1"/>
                </a:solidFill>
              </a:rPr>
              <a:t>UKM</a:t>
            </a:r>
            <a:br>
              <a:rPr lang="sl-SI" sz="3200" b="1" dirty="0" smtClean="0">
                <a:solidFill>
                  <a:schemeClr val="tx1"/>
                </a:solidFill>
              </a:rPr>
            </a:br>
            <a:r>
              <a:rPr lang="sl-SI" sz="3200" b="1" dirty="0" smtClean="0">
                <a:solidFill>
                  <a:srgbClr val="C00000"/>
                </a:solidFill>
              </a:rPr>
              <a:t>2017 – Kazalniki kakovosti za spremljanje knjižnične dejavnosti na UM</a:t>
            </a:r>
            <a:endParaRPr lang="sl-SI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9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67145" y="1196752"/>
            <a:ext cx="8153400" cy="1047328"/>
          </a:xfrm>
        </p:spPr>
        <p:txBody>
          <a:bodyPr/>
          <a:lstStyle/>
          <a:p>
            <a:pPr algn="ctr"/>
            <a:r>
              <a:rPr lang="sl-SI" sz="3600" b="1" dirty="0" smtClean="0"/>
              <a:t>Področja presoje 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000" dirty="0" smtClean="0"/>
              <a:t>Prenovljena NAKVIS-</a:t>
            </a:r>
            <a:r>
              <a:rPr lang="sl-SI" sz="3000" dirty="0" err="1" smtClean="0"/>
              <a:t>ova</a:t>
            </a:r>
            <a:r>
              <a:rPr lang="sl-SI" sz="3000" dirty="0" smtClean="0"/>
              <a:t> </a:t>
            </a:r>
            <a:r>
              <a:rPr lang="sl-SI" sz="3000" dirty="0" smtClean="0"/>
              <a:t>merila in </a:t>
            </a:r>
            <a:r>
              <a:rPr lang="sl-SI" sz="3000" dirty="0" smtClean="0"/>
              <a:t/>
            </a:r>
            <a:br>
              <a:rPr lang="sl-SI" sz="3000" dirty="0" smtClean="0"/>
            </a:br>
            <a:r>
              <a:rPr lang="sl-SI" sz="3000" dirty="0" smtClean="0"/>
              <a:t>Pravilnik </a:t>
            </a:r>
            <a:r>
              <a:rPr lang="sl-SI" sz="3000" dirty="0" smtClean="0"/>
              <a:t>o ocenjevanju kakovosti na UM</a:t>
            </a:r>
            <a:r>
              <a:rPr lang="sl-SI" sz="3200" dirty="0" smtClean="0"/>
              <a:t/>
            </a:r>
            <a:br>
              <a:rPr lang="sl-SI" sz="3200" dirty="0" smtClean="0"/>
            </a:br>
            <a:endParaRPr lang="sl-SI" sz="3200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err="1" smtClean="0"/>
              <a:t>Samoevalvacijsko</a:t>
            </a:r>
            <a:r>
              <a:rPr lang="sl-SI" dirty="0" smtClean="0"/>
              <a:t> poročilo UKM</a:t>
            </a:r>
            <a:endParaRPr lang="en-US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179512" y="2288668"/>
            <a:ext cx="8712967" cy="4308684"/>
          </a:xfrm>
        </p:spPr>
        <p:txBody>
          <a:bodyPr/>
          <a:lstStyle/>
          <a:p>
            <a:r>
              <a:rPr lang="sl-SI" sz="3000" dirty="0" smtClean="0"/>
              <a:t>Vpetost v okolje</a:t>
            </a:r>
          </a:p>
          <a:p>
            <a:r>
              <a:rPr lang="sl-SI" sz="3000" dirty="0" smtClean="0"/>
              <a:t>Upravljanje, vodenje in delovanje </a:t>
            </a:r>
          </a:p>
          <a:p>
            <a:r>
              <a:rPr lang="sl-SI" sz="3000" dirty="0" smtClean="0"/>
              <a:t>Kadri – razvoj strokovnih potencialov</a:t>
            </a:r>
          </a:p>
          <a:p>
            <a:r>
              <a:rPr lang="sl-SI" sz="3000" dirty="0" smtClean="0"/>
              <a:t>Knjižnična zbirka, storitve, uporabniki</a:t>
            </a:r>
          </a:p>
          <a:p>
            <a:r>
              <a:rPr lang="sl-SI" sz="3000" dirty="0" smtClean="0"/>
              <a:t>Materialni pogoji za delovanje</a:t>
            </a:r>
          </a:p>
          <a:p>
            <a:r>
              <a:rPr lang="sl-SI" sz="3000" dirty="0" smtClean="0"/>
              <a:t>Zagotavljanje kakovosti, inovativnosti in razvojne </a:t>
            </a:r>
            <a:r>
              <a:rPr lang="sl-SI" sz="3000" dirty="0" smtClean="0"/>
              <a:t>naravnanosti</a:t>
            </a:r>
          </a:p>
          <a:p>
            <a:pPr marL="0" indent="0" algn="ctr">
              <a:buNone/>
            </a:pPr>
            <a:r>
              <a:rPr lang="sl-SI" sz="3000" dirty="0" smtClean="0">
                <a:solidFill>
                  <a:srgbClr val="92D050"/>
                </a:solidFill>
              </a:rPr>
              <a:t>Prednosti, </a:t>
            </a:r>
            <a:r>
              <a:rPr lang="sl-SI" sz="3000" dirty="0" smtClean="0">
                <a:solidFill>
                  <a:srgbClr val="FF0000"/>
                </a:solidFill>
              </a:rPr>
              <a:t>slabosti</a:t>
            </a:r>
            <a:r>
              <a:rPr lang="sl-SI" sz="3000" dirty="0" smtClean="0"/>
              <a:t> in </a:t>
            </a:r>
            <a:r>
              <a:rPr lang="sl-SI" sz="3000" dirty="0" smtClean="0">
                <a:solidFill>
                  <a:srgbClr val="00B0F0"/>
                </a:solidFill>
              </a:rPr>
              <a:t>priložnosti za izboljšanje</a:t>
            </a:r>
            <a:endParaRPr lang="sl-SI" sz="3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29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3600" b="1" dirty="0" smtClean="0">
                <a:solidFill>
                  <a:schemeClr val="tx1"/>
                </a:solidFill>
              </a:rPr>
              <a:t>Kadri – razvoj strokovnih potencialov</a:t>
            </a:r>
            <a:endParaRPr lang="sl-SI" sz="3600" b="1" dirty="0">
              <a:solidFill>
                <a:schemeClr val="tx1"/>
              </a:solidFill>
            </a:endParaRPr>
          </a:p>
        </p:txBody>
      </p:sp>
      <p:sp>
        <p:nvSpPr>
          <p:cNvPr id="3" name="Označba mesta številke diapoz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err="1" smtClean="0"/>
              <a:t>Samoevalvacijsko</a:t>
            </a:r>
            <a:r>
              <a:rPr lang="sl-SI" dirty="0" smtClean="0"/>
              <a:t> </a:t>
            </a:r>
            <a:r>
              <a:rPr lang="sl-SI" dirty="0" smtClean="0"/>
              <a:t>poročilo UKM</a:t>
            </a:r>
            <a:endParaRPr lang="en-US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33400" y="1700808"/>
            <a:ext cx="8153400" cy="462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Delež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strokovnih delavcev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62,67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% </a:t>
            </a:r>
            <a:r>
              <a:rPr lang="sl-SI" sz="32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</a:t>
            </a:r>
            <a:r>
              <a:rPr lang="sl-SI" sz="32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(priporočilo 70 %)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Št. aktiv. uporab. z VZ na strok. del.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165,26 </a:t>
            </a:r>
            <a:r>
              <a:rPr lang="sl-SI" sz="32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</a:t>
            </a:r>
            <a:endParaRPr lang="sl-SI" sz="3200" dirty="0" smtClean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Delež delavcev za razvijanje elektronskih storitev – 8 % </a:t>
            </a:r>
            <a:r>
              <a:rPr lang="sl-SI" sz="38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=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(BIX 15 %)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Št. ur </a:t>
            </a:r>
            <a:r>
              <a:rPr lang="sl-SI" sz="3200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izobr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./delavca –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22,11 ur </a:t>
            </a:r>
            <a:r>
              <a:rPr lang="sl-SI" sz="32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</a:t>
            </a:r>
            <a:endParaRPr lang="sl-SI" sz="3200" dirty="0" smtClean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Sredstva za </a:t>
            </a:r>
            <a:r>
              <a:rPr lang="sl-SI" sz="3200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izobr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./delavca –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132,21 </a:t>
            </a: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eur </a:t>
            </a:r>
            <a:r>
              <a:rPr lang="sl-SI" sz="3800" dirty="0" smtClean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=</a:t>
            </a:r>
            <a:endParaRPr lang="sl-SI" sz="3800" dirty="0" smtClean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l-SI" sz="32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Zadovoljstvo zaposlenih </a:t>
            </a:r>
            <a:r>
              <a:rPr lang="sl-SI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</a:t>
            </a:r>
            <a:endParaRPr lang="sl-SI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836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Uporabniki - Vpisani študenti na UM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163599"/>
              </p:ext>
            </p:extLst>
          </p:nvPr>
        </p:nvGraphicFramePr>
        <p:xfrm>
          <a:off x="251520" y="620688"/>
          <a:ext cx="864096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1152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številke diapoz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Upad aktivnih članov UKM 2011-2016</a:t>
            </a:r>
            <a:endParaRPr lang="en-US" dirty="0"/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188139"/>
              </p:ext>
            </p:extLst>
          </p:nvPr>
        </p:nvGraphicFramePr>
        <p:xfrm>
          <a:off x="107504" y="1042047"/>
          <a:ext cx="8856984" cy="5328592"/>
        </p:xfrm>
        <a:graphic>
          <a:graphicData uri="http://schemas.openxmlformats.org/drawingml/2006/table">
            <a:tbl>
              <a:tblPr firstCol="1" bandRow="1"/>
              <a:tblGrid>
                <a:gridCol w="3024337">
                  <a:extLst>
                    <a:ext uri="{9D8B030D-6E8A-4147-A177-3AD203B41FA5}">
                      <a16:colId xmlns:a16="http://schemas.microsoft.com/office/drawing/2014/main" val="2228961252"/>
                    </a:ext>
                  </a:extLst>
                </a:gridCol>
                <a:gridCol w="944172">
                  <a:extLst>
                    <a:ext uri="{9D8B030D-6E8A-4147-A177-3AD203B41FA5}">
                      <a16:colId xmlns:a16="http://schemas.microsoft.com/office/drawing/2014/main" val="3000230556"/>
                    </a:ext>
                  </a:extLst>
                </a:gridCol>
                <a:gridCol w="977695">
                  <a:extLst>
                    <a:ext uri="{9D8B030D-6E8A-4147-A177-3AD203B41FA5}">
                      <a16:colId xmlns:a16="http://schemas.microsoft.com/office/drawing/2014/main" val="481789625"/>
                    </a:ext>
                  </a:extLst>
                </a:gridCol>
                <a:gridCol w="977695">
                  <a:extLst>
                    <a:ext uri="{9D8B030D-6E8A-4147-A177-3AD203B41FA5}">
                      <a16:colId xmlns:a16="http://schemas.microsoft.com/office/drawing/2014/main" val="75618880"/>
                    </a:ext>
                  </a:extLst>
                </a:gridCol>
                <a:gridCol w="977695">
                  <a:extLst>
                    <a:ext uri="{9D8B030D-6E8A-4147-A177-3AD203B41FA5}">
                      <a16:colId xmlns:a16="http://schemas.microsoft.com/office/drawing/2014/main" val="2095429052"/>
                    </a:ext>
                  </a:extLst>
                </a:gridCol>
                <a:gridCol w="977695">
                  <a:extLst>
                    <a:ext uri="{9D8B030D-6E8A-4147-A177-3AD203B41FA5}">
                      <a16:colId xmlns:a16="http://schemas.microsoft.com/office/drawing/2014/main" val="341590007"/>
                    </a:ext>
                  </a:extLst>
                </a:gridCol>
                <a:gridCol w="977695">
                  <a:extLst>
                    <a:ext uri="{9D8B030D-6E8A-4147-A177-3AD203B41FA5}">
                      <a16:colId xmlns:a16="http://schemas.microsoft.com/office/drawing/2014/main" val="2800041485"/>
                    </a:ext>
                  </a:extLst>
                </a:gridCol>
              </a:tblGrid>
              <a:tr h="50703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Kategorije</a:t>
                      </a: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članov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2011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2012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2013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2014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2016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6A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524926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Študenti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dodiplomski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redni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8.363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8.031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7.930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8.401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8.413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6.530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636015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Študenti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dodiplomski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izredni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605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495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309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726090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Študenti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podiplomski</a:t>
                      </a:r>
                      <a:endParaRPr lang="sl-SI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906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1.147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658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551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349632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Študenti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- </a:t>
                      </a: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vsi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9.759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9.542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9.572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9.368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9.312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7.133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565023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Študenti</a:t>
                      </a:r>
                      <a:r>
                        <a:rPr lang="sl-SI" sz="2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sl-SI" sz="22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b="1" kern="0" spc="-100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zaposleni</a:t>
                      </a:r>
                      <a:r>
                        <a:rPr lang="en-US" sz="2200" b="1" kern="0" spc="-1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b="1" kern="0" spc="-100" baseline="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</a:t>
                      </a:r>
                      <a:r>
                        <a:rPr lang="en-US" sz="2200" b="1" kern="0" spc="-1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UM</a:t>
                      </a:r>
                      <a:endParaRPr lang="sl-SI" sz="2200" kern="0" spc="-1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10.441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10.222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10.277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10.005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10.121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7.767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583101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Zaposleni na UM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705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637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809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634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210623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Zaposleni (drugi)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2.619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2.381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2.274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2.171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2.399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2.056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318732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Zaposleni - vsi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3.301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3.061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2.979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2.808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3.208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2.690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087683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Srednješolci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893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849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702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583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635669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Upokojenci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213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235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197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82443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Tuji državljani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43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63455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Drugi člani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1.212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1.190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1.301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1.418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1.561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1.299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105507"/>
                  </a:ext>
                </a:extLst>
              </a:tr>
              <a:tr h="37088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Skupno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št</a:t>
                      </a:r>
                      <a:r>
                        <a:rPr lang="sl-SI" sz="2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2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članov</a:t>
                      </a: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UKM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15.362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14.948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15.069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14.708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15.060</a:t>
                      </a:r>
                      <a:endParaRPr lang="sl-SI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11.940</a:t>
                      </a:r>
                      <a:endParaRPr lang="sl-SI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75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2884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Uporabniki - Delež aktivnih uporabnikov iz UM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918469"/>
              </p:ext>
            </p:extLst>
          </p:nvPr>
        </p:nvGraphicFramePr>
        <p:xfrm>
          <a:off x="179512" y="548680"/>
          <a:ext cx="871296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6010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Materialni pogoji za delovanje - Prihodki UKM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102443"/>
              </p:ext>
            </p:extLst>
          </p:nvPr>
        </p:nvGraphicFramePr>
        <p:xfrm>
          <a:off x="179512" y="620688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4394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številke diapoz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69A43B6-4A72-4A6E-B3BC-4E1A4B5DD1B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/>
              <a:t>Materialni pogoji za delovanje - Odhodki UKM</a:t>
            </a:r>
            <a:endParaRPr lang="en-US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614351"/>
              </p:ext>
            </p:extLst>
          </p:nvPr>
        </p:nvGraphicFramePr>
        <p:xfrm>
          <a:off x="179512" y="548680"/>
          <a:ext cx="871296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467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isarna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414fd7f-21c6-4d94-90e3-68400e5795fc">K67AKCNZ6W6Y-296-11</_dlc_DocId>
    <_dlc_DocIdUrl xmlns="c414fd7f-21c6-4d94-90e3-68400e5795fc">
      <Url>http://www.um.si/CGP/Splosno/_layouts/DocIdRedir.aspx?ID=K67AKCNZ6W6Y-296-11</Url>
      <Description>K67AKCNZ6W6Y-296-11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FE8D1050ED6A44AA5FB17ED4ACEE3F" ma:contentTypeVersion="1" ma:contentTypeDescription="Ustvari nov dokument." ma:contentTypeScope="" ma:versionID="2574e090489be2cadb42cac37ed144a5">
  <xsd:schema xmlns:xsd="http://www.w3.org/2001/XMLSchema" xmlns:xs="http://www.w3.org/2001/XMLSchema" xmlns:p="http://schemas.microsoft.com/office/2006/metadata/properties" xmlns:ns1="http://schemas.microsoft.com/sharepoint/v3" xmlns:ns2="c414fd7f-21c6-4d94-90e3-68400e5795fc" targetNamespace="http://schemas.microsoft.com/office/2006/metadata/properties" ma:root="true" ma:fieldsID="862418671d7e3848c39ddbb1be9c35b9" ns1:_="" ns2:_="">
    <xsd:import namespace="http://schemas.microsoft.com/sharepoint/v3"/>
    <xsd:import namespace="c414fd7f-21c6-4d94-90e3-68400e5795f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Razporejanje začetnega datuma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Razporejanje končnega datum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4fd7f-21c6-4d94-90e3-68400e5795f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rednost ID-ja dokumenta" ma:description="Vrednost ID-ja dokumenta, dodeljenega temu elementu." ma:internalName="_dlc_DocId" ma:readOnly="true">
      <xsd:simpleType>
        <xsd:restriction base="dms:Text"/>
      </xsd:simpleType>
    </xsd:element>
    <xsd:element name="_dlc_DocIdUrl" ma:index="9" nillable="true" ma:displayName="ID dokumenta" ma:description="Trajna povezava do tega dokument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CE8246-CB13-4DF4-B825-66E25FDA59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543E21-1836-4620-8E1D-8DD8C5AA4A3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44296A-9831-4E04-A2BF-904058E097CA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c414fd7f-21c6-4d94-90e3-68400e5795fc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FBC7FE98-4225-4C29-8B1F-915D87D83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14fd7f-21c6-4d94-90e3-68400e5795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UM.SI</Template>
  <TotalTime>797</TotalTime>
  <Words>1252</Words>
  <Application>Microsoft Office PowerPoint</Application>
  <PresentationFormat>Diaprojekcija na zaslonu (4:3)</PresentationFormat>
  <Paragraphs>309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UM.SI</vt:lpstr>
      <vt:lpstr>SAMOEVALVACIJSKO POROČILO  UNIVERZITETNE KNJIŽNICE MARIBOR  ZA ŠTUDIJSKO LETO 2016/2017</vt:lpstr>
      <vt:lpstr>      2002 – prva samoevalvacija    2006/2007 – prvo poročilo in enotni kazalci Samoevalvacijska poročila UKM                   2007 – Strategija kakovosti UKM     2012 – Strokovni standardi in priporočila …                         2015 – Strategija razvoja UKM 2017 – Kazalniki kakovosti za spremljanje knjižnične dejavnosti na UM</vt:lpstr>
      <vt:lpstr>Področja presoje  Prenovljena NAKVIS-ova merila in  Pravilnik o ocenjevanju kakovosti na UM </vt:lpstr>
      <vt:lpstr>Kadri – razvoj strokovnih potencialov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Kazalniki kakovosti za spremljanje knjižnične dejavnosti na UM</vt:lpstr>
      <vt:lpstr>Kazalniki kakovosti za spremljanje knjižnične dejavnosti na UM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UPORABNIKOV  S STORITVAMI UKM 2013</dc:title>
  <dc:creator>Sandra Kurnik Zupanič</dc:creator>
  <cp:lastModifiedBy>kurnsand@IN.UKM.SI</cp:lastModifiedBy>
  <cp:revision>41</cp:revision>
  <dcterms:created xsi:type="dcterms:W3CDTF">2015-01-08T18:18:40Z</dcterms:created>
  <dcterms:modified xsi:type="dcterms:W3CDTF">2018-03-28T10:37:08Z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0x01010076FE8D1050ED6A44AA5FB17ED4ACEE3F</vt:lpwstr>
  </property>
  <property fmtid="{D5CDD505-2E9C-101B-9397-08002B2CF9AE}" pid="3" name="_dlc_DocIdItemGuid">
    <vt:lpwstr>cedab6b9-fdff-4afc-b72d-d53ae661fa3a</vt:lpwstr>
  </property>
</Properties>
</file>